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handoutMasterIdLst>
    <p:handoutMasterId r:id="rId37"/>
  </p:handoutMasterIdLst>
  <p:sldIdLst>
    <p:sldId id="315" r:id="rId2"/>
    <p:sldId id="316" r:id="rId3"/>
    <p:sldId id="317" r:id="rId4"/>
    <p:sldId id="349" r:id="rId5"/>
    <p:sldId id="319" r:id="rId6"/>
    <p:sldId id="320" r:id="rId7"/>
    <p:sldId id="321" r:id="rId8"/>
    <p:sldId id="322" r:id="rId9"/>
    <p:sldId id="323" r:id="rId10"/>
    <p:sldId id="360" r:id="rId11"/>
    <p:sldId id="325" r:id="rId12"/>
    <p:sldId id="326" r:id="rId13"/>
    <p:sldId id="327" r:id="rId14"/>
    <p:sldId id="359" r:id="rId15"/>
    <p:sldId id="330" r:id="rId16"/>
    <p:sldId id="358" r:id="rId17"/>
    <p:sldId id="357" r:id="rId18"/>
    <p:sldId id="351" r:id="rId19"/>
    <p:sldId id="363" r:id="rId20"/>
    <p:sldId id="352" r:id="rId21"/>
    <p:sldId id="353" r:id="rId22"/>
    <p:sldId id="354" r:id="rId23"/>
    <p:sldId id="355" r:id="rId24"/>
    <p:sldId id="356" r:id="rId25"/>
    <p:sldId id="361" r:id="rId26"/>
    <p:sldId id="333" r:id="rId27"/>
    <p:sldId id="334" r:id="rId28"/>
    <p:sldId id="362" r:id="rId29"/>
    <p:sldId id="335" r:id="rId30"/>
    <p:sldId id="346" r:id="rId31"/>
    <p:sldId id="347" r:id="rId32"/>
    <p:sldId id="348" r:id="rId33"/>
    <p:sldId id="314" r:id="rId34"/>
    <p:sldId id="364"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mantha Spinney" initials="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autoAdjust="0"/>
    <p:restoredTop sz="78330" autoAdjust="0"/>
  </p:normalViewPr>
  <p:slideViewPr>
    <p:cSldViewPr snapToGrid="0" snapToObjects="1">
      <p:cViewPr>
        <p:scale>
          <a:sx n="70" d="100"/>
          <a:sy n="70" d="100"/>
        </p:scale>
        <p:origin x="-624" y="-72"/>
      </p:cViewPr>
      <p:guideLst>
        <p:guide orient="horz" pos="2160"/>
        <p:guide pos="2880"/>
      </p:guideLst>
    </p:cSldViewPr>
  </p:slideViewPr>
  <p:outlineViewPr>
    <p:cViewPr>
      <p:scale>
        <a:sx n="33" d="100"/>
        <a:sy n="33" d="100"/>
      </p:scale>
      <p:origin x="48" y="499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0FF95E-BBF2-4699-8D96-0C0F581B75AE}"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US"/>
        </a:p>
      </dgm:t>
    </dgm:pt>
    <dgm:pt modelId="{02127C68-8544-41E7-B228-E5C222C41CD5}">
      <dgm:prSet/>
      <dgm:spPr/>
      <dgm:t>
        <a:bodyPr/>
        <a:lstStyle/>
        <a:p>
          <a:pPr rtl="0"/>
          <a:r>
            <a:rPr lang="en-US" b="1" dirty="0" smtClean="0"/>
            <a:t>Introduction to the topic</a:t>
          </a:r>
          <a:endParaRPr lang="en-US" b="1" dirty="0"/>
        </a:p>
      </dgm:t>
    </dgm:pt>
    <dgm:pt modelId="{9E34F0A5-CC14-4C7D-A081-E27BAC2257B3}" type="parTrans" cxnId="{6AAE7E84-B68F-4D43-8018-E21698127811}">
      <dgm:prSet/>
      <dgm:spPr/>
      <dgm:t>
        <a:bodyPr/>
        <a:lstStyle/>
        <a:p>
          <a:endParaRPr lang="en-US"/>
        </a:p>
      </dgm:t>
    </dgm:pt>
    <dgm:pt modelId="{D8B992AC-B9F3-43E1-AD32-6AA1265510E0}" type="sibTrans" cxnId="{6AAE7E84-B68F-4D43-8018-E21698127811}">
      <dgm:prSet/>
      <dgm:spPr/>
      <dgm:t>
        <a:bodyPr/>
        <a:lstStyle/>
        <a:p>
          <a:endParaRPr lang="en-US"/>
        </a:p>
      </dgm:t>
    </dgm:pt>
    <dgm:pt modelId="{FEEA4D45-4FA5-46C4-A1FD-2DC2D0A85F1B}">
      <dgm:prSet/>
      <dgm:spPr/>
      <dgm:t>
        <a:bodyPr/>
        <a:lstStyle/>
        <a:p>
          <a:pPr rtl="0"/>
          <a:r>
            <a:rPr lang="en-US" dirty="0" smtClean="0"/>
            <a:t>Relevance of topic</a:t>
          </a:r>
          <a:endParaRPr lang="en-US" dirty="0"/>
        </a:p>
      </dgm:t>
    </dgm:pt>
    <dgm:pt modelId="{D2BE61E9-2201-4366-9270-875EE5976B40}" type="parTrans" cxnId="{651F3333-EBE0-4E39-AE94-FAF2BA018FB3}">
      <dgm:prSet/>
      <dgm:spPr/>
      <dgm:t>
        <a:bodyPr/>
        <a:lstStyle/>
        <a:p>
          <a:endParaRPr lang="en-US"/>
        </a:p>
      </dgm:t>
    </dgm:pt>
    <dgm:pt modelId="{3074039B-6833-4291-8F35-70B9DC9E6D56}" type="sibTrans" cxnId="{651F3333-EBE0-4E39-AE94-FAF2BA018FB3}">
      <dgm:prSet/>
      <dgm:spPr/>
      <dgm:t>
        <a:bodyPr/>
        <a:lstStyle/>
        <a:p>
          <a:endParaRPr lang="en-US"/>
        </a:p>
      </dgm:t>
    </dgm:pt>
    <dgm:pt modelId="{E15D335C-A3F7-4C65-81F1-F86C6DA10C59}">
      <dgm:prSet/>
      <dgm:spPr/>
      <dgm:t>
        <a:bodyPr/>
        <a:lstStyle/>
        <a:p>
          <a:pPr rtl="0"/>
          <a:r>
            <a:rPr lang="en-US" dirty="0" smtClean="0"/>
            <a:t>Overview of access and functional needs</a:t>
          </a:r>
          <a:endParaRPr lang="en-US" dirty="0"/>
        </a:p>
      </dgm:t>
    </dgm:pt>
    <dgm:pt modelId="{320EFF55-0E4A-4173-B052-FE502974656E}" type="parTrans" cxnId="{077D61F1-4EFD-4D8C-8C3E-7180E2E1C71C}">
      <dgm:prSet/>
      <dgm:spPr/>
      <dgm:t>
        <a:bodyPr/>
        <a:lstStyle/>
        <a:p>
          <a:endParaRPr lang="en-US"/>
        </a:p>
      </dgm:t>
    </dgm:pt>
    <dgm:pt modelId="{70C07C7C-F02B-48CE-92A5-BD7C12824EDA}" type="sibTrans" cxnId="{077D61F1-4EFD-4D8C-8C3E-7180E2E1C71C}">
      <dgm:prSet/>
      <dgm:spPr/>
      <dgm:t>
        <a:bodyPr/>
        <a:lstStyle/>
        <a:p>
          <a:endParaRPr lang="en-US"/>
        </a:p>
      </dgm:t>
    </dgm:pt>
    <dgm:pt modelId="{C12898E0-60C9-4C71-98D6-2D54F9F07B45}">
      <dgm:prSet/>
      <dgm:spPr/>
      <dgm:t>
        <a:bodyPr/>
        <a:lstStyle/>
        <a:p>
          <a:pPr rtl="0"/>
          <a:r>
            <a:rPr lang="en-US" dirty="0" smtClean="0"/>
            <a:t>Range and types of disabilities and access and functional needs</a:t>
          </a:r>
          <a:endParaRPr lang="en-US" dirty="0"/>
        </a:p>
      </dgm:t>
    </dgm:pt>
    <dgm:pt modelId="{8C45DF68-C77D-40A3-A6A9-3FDEDCB52C7B}" type="parTrans" cxnId="{D7EF51F0-5666-44C4-8C3B-05D6C0B17F54}">
      <dgm:prSet/>
      <dgm:spPr/>
      <dgm:t>
        <a:bodyPr/>
        <a:lstStyle/>
        <a:p>
          <a:endParaRPr lang="en-US"/>
        </a:p>
      </dgm:t>
    </dgm:pt>
    <dgm:pt modelId="{8CE908C7-F049-48BA-B8A9-F80AA1513EC0}" type="sibTrans" cxnId="{D7EF51F0-5666-44C4-8C3B-05D6C0B17F54}">
      <dgm:prSet/>
      <dgm:spPr/>
      <dgm:t>
        <a:bodyPr/>
        <a:lstStyle/>
        <a:p>
          <a:endParaRPr lang="en-US"/>
        </a:p>
      </dgm:t>
    </dgm:pt>
    <dgm:pt modelId="{36AB45AC-9A6C-4009-BDE7-A0F7BD3679E8}">
      <dgm:prSet/>
      <dgm:spPr/>
      <dgm:t>
        <a:bodyPr/>
        <a:lstStyle/>
        <a:p>
          <a:pPr rtl="0"/>
          <a:r>
            <a:rPr lang="en-US" dirty="0" smtClean="0"/>
            <a:t>Applicable laws and statutes</a:t>
          </a:r>
          <a:endParaRPr lang="en-US" dirty="0"/>
        </a:p>
      </dgm:t>
    </dgm:pt>
    <dgm:pt modelId="{4FC9657C-CEE0-4E5F-8AB1-F899AEC35792}" type="parTrans" cxnId="{0869EBA9-335A-4B94-BDFC-A8992211E538}">
      <dgm:prSet/>
      <dgm:spPr/>
      <dgm:t>
        <a:bodyPr/>
        <a:lstStyle/>
        <a:p>
          <a:endParaRPr lang="en-US"/>
        </a:p>
      </dgm:t>
    </dgm:pt>
    <dgm:pt modelId="{85AA6B7B-A574-4033-8A5A-11449317F099}" type="sibTrans" cxnId="{0869EBA9-335A-4B94-BDFC-A8992211E538}">
      <dgm:prSet/>
      <dgm:spPr/>
      <dgm:t>
        <a:bodyPr/>
        <a:lstStyle/>
        <a:p>
          <a:endParaRPr lang="en-US"/>
        </a:p>
      </dgm:t>
    </dgm:pt>
    <dgm:pt modelId="{A151C793-1061-4650-B339-FD185D125C83}">
      <dgm:prSet/>
      <dgm:spPr/>
      <dgm:t>
        <a:bodyPr/>
        <a:lstStyle/>
        <a:p>
          <a:pPr rtl="0"/>
          <a:r>
            <a:rPr lang="en-US" dirty="0" smtClean="0"/>
            <a:t>Six key planning principles</a:t>
          </a:r>
          <a:endParaRPr lang="en-US" dirty="0"/>
        </a:p>
      </dgm:t>
    </dgm:pt>
    <dgm:pt modelId="{49051CC1-3E13-4898-9E4D-7DCD019C3A0E}" type="parTrans" cxnId="{68A99509-4E51-4C58-837E-87BD63D406A3}">
      <dgm:prSet/>
      <dgm:spPr/>
      <dgm:t>
        <a:bodyPr/>
        <a:lstStyle/>
        <a:p>
          <a:endParaRPr lang="en-US"/>
        </a:p>
      </dgm:t>
    </dgm:pt>
    <dgm:pt modelId="{F2375A43-9569-44FD-8BA4-28745C9F1590}" type="sibTrans" cxnId="{68A99509-4E51-4C58-837E-87BD63D406A3}">
      <dgm:prSet/>
      <dgm:spPr/>
      <dgm:t>
        <a:bodyPr/>
        <a:lstStyle/>
        <a:p>
          <a:endParaRPr lang="en-US"/>
        </a:p>
      </dgm:t>
    </dgm:pt>
    <dgm:pt modelId="{6E7546E1-055D-4286-B24C-C1BE76572569}">
      <dgm:prSet/>
      <dgm:spPr/>
      <dgm:t>
        <a:bodyPr/>
        <a:lstStyle/>
        <a:p>
          <a:pPr rtl="0"/>
          <a:r>
            <a:rPr lang="en-US" b="1" dirty="0" smtClean="0"/>
            <a:t>Connection to the six step planning process</a:t>
          </a:r>
          <a:endParaRPr lang="en-US" b="1" dirty="0"/>
        </a:p>
      </dgm:t>
    </dgm:pt>
    <dgm:pt modelId="{DFE49141-8D7E-4377-BAAE-64BF83432B7B}" type="parTrans" cxnId="{655CE9DF-3648-40A8-B536-9472C350A903}">
      <dgm:prSet/>
      <dgm:spPr/>
      <dgm:t>
        <a:bodyPr/>
        <a:lstStyle/>
        <a:p>
          <a:endParaRPr lang="en-US"/>
        </a:p>
      </dgm:t>
    </dgm:pt>
    <dgm:pt modelId="{EF98BCC1-4AE2-4F36-9BF4-07C48E5EE23E}" type="sibTrans" cxnId="{655CE9DF-3648-40A8-B536-9472C350A903}">
      <dgm:prSet/>
      <dgm:spPr/>
      <dgm:t>
        <a:bodyPr/>
        <a:lstStyle/>
        <a:p>
          <a:endParaRPr lang="en-US"/>
        </a:p>
      </dgm:t>
    </dgm:pt>
    <dgm:pt modelId="{A2107157-7953-4779-9E69-BEC384DBE87F}">
      <dgm:prSet/>
      <dgm:spPr/>
      <dgm:t>
        <a:bodyPr/>
        <a:lstStyle/>
        <a:p>
          <a:pPr rtl="0"/>
          <a:r>
            <a:rPr lang="en-US" b="1" dirty="0" smtClean="0"/>
            <a:t>Summary and next steps</a:t>
          </a:r>
          <a:endParaRPr lang="en-US" b="1" dirty="0"/>
        </a:p>
      </dgm:t>
    </dgm:pt>
    <dgm:pt modelId="{EED82C67-E428-41CB-998A-B33E9CA07FD3}" type="parTrans" cxnId="{76EDB557-4BE8-4DC4-B04F-7D1AE8DDA863}">
      <dgm:prSet/>
      <dgm:spPr/>
      <dgm:t>
        <a:bodyPr/>
        <a:lstStyle/>
        <a:p>
          <a:endParaRPr lang="en-US"/>
        </a:p>
      </dgm:t>
    </dgm:pt>
    <dgm:pt modelId="{54C0B0EE-569B-4990-8AC2-AE9EC2F06C6B}" type="sibTrans" cxnId="{76EDB557-4BE8-4DC4-B04F-7D1AE8DDA863}">
      <dgm:prSet/>
      <dgm:spPr/>
      <dgm:t>
        <a:bodyPr/>
        <a:lstStyle/>
        <a:p>
          <a:endParaRPr lang="en-US"/>
        </a:p>
      </dgm:t>
    </dgm:pt>
    <dgm:pt modelId="{F3CD0F7A-30D9-4B06-A2BA-BA2AEF2E16C7}" type="pres">
      <dgm:prSet presAssocID="{500FF95E-BBF2-4699-8D96-0C0F581B75AE}" presName="linear" presStyleCnt="0">
        <dgm:presLayoutVars>
          <dgm:animLvl val="lvl"/>
          <dgm:resizeHandles val="exact"/>
        </dgm:presLayoutVars>
      </dgm:prSet>
      <dgm:spPr/>
      <dgm:t>
        <a:bodyPr/>
        <a:lstStyle/>
        <a:p>
          <a:endParaRPr lang="en-US"/>
        </a:p>
      </dgm:t>
    </dgm:pt>
    <dgm:pt modelId="{3828DAE8-C0BE-4602-BDF2-D572B0DEA46C}" type="pres">
      <dgm:prSet presAssocID="{02127C68-8544-41E7-B228-E5C222C41CD5}" presName="parentText" presStyleLbl="node1" presStyleIdx="0" presStyleCnt="3">
        <dgm:presLayoutVars>
          <dgm:chMax val="0"/>
          <dgm:bulletEnabled val="1"/>
        </dgm:presLayoutVars>
      </dgm:prSet>
      <dgm:spPr/>
      <dgm:t>
        <a:bodyPr/>
        <a:lstStyle/>
        <a:p>
          <a:endParaRPr lang="en-US"/>
        </a:p>
      </dgm:t>
    </dgm:pt>
    <dgm:pt modelId="{0F024056-7E24-478C-8350-7E6DFDFE2469}" type="pres">
      <dgm:prSet presAssocID="{02127C68-8544-41E7-B228-E5C222C41CD5}" presName="childText" presStyleLbl="revTx" presStyleIdx="0" presStyleCnt="1">
        <dgm:presLayoutVars>
          <dgm:bulletEnabled val="1"/>
        </dgm:presLayoutVars>
      </dgm:prSet>
      <dgm:spPr/>
      <dgm:t>
        <a:bodyPr/>
        <a:lstStyle/>
        <a:p>
          <a:endParaRPr lang="en-US"/>
        </a:p>
      </dgm:t>
    </dgm:pt>
    <dgm:pt modelId="{E3AC379C-C32D-4C12-AC51-4547BE47B9DB}" type="pres">
      <dgm:prSet presAssocID="{6E7546E1-055D-4286-B24C-C1BE76572569}" presName="parentText" presStyleLbl="node1" presStyleIdx="1" presStyleCnt="3">
        <dgm:presLayoutVars>
          <dgm:chMax val="0"/>
          <dgm:bulletEnabled val="1"/>
        </dgm:presLayoutVars>
      </dgm:prSet>
      <dgm:spPr/>
      <dgm:t>
        <a:bodyPr/>
        <a:lstStyle/>
        <a:p>
          <a:endParaRPr lang="en-US"/>
        </a:p>
      </dgm:t>
    </dgm:pt>
    <dgm:pt modelId="{389ED3F8-D7CE-450E-B8D1-932D13286716}" type="pres">
      <dgm:prSet presAssocID="{EF98BCC1-4AE2-4F36-9BF4-07C48E5EE23E}" presName="spacer" presStyleCnt="0"/>
      <dgm:spPr/>
    </dgm:pt>
    <dgm:pt modelId="{FD3A62C3-ED62-4542-9C18-5C2AE651163F}" type="pres">
      <dgm:prSet presAssocID="{A2107157-7953-4779-9E69-BEC384DBE87F}" presName="parentText" presStyleLbl="node1" presStyleIdx="2" presStyleCnt="3">
        <dgm:presLayoutVars>
          <dgm:chMax val="0"/>
          <dgm:bulletEnabled val="1"/>
        </dgm:presLayoutVars>
      </dgm:prSet>
      <dgm:spPr/>
      <dgm:t>
        <a:bodyPr/>
        <a:lstStyle/>
        <a:p>
          <a:endParaRPr lang="en-US"/>
        </a:p>
      </dgm:t>
    </dgm:pt>
  </dgm:ptLst>
  <dgm:cxnLst>
    <dgm:cxn modelId="{867BF629-9BB4-4F05-8E2C-E4C44B342B07}" type="presOf" srcId="{36AB45AC-9A6C-4009-BDE7-A0F7BD3679E8}" destId="{0F024056-7E24-478C-8350-7E6DFDFE2469}" srcOrd="0" destOrd="3" presId="urn:microsoft.com/office/officeart/2005/8/layout/vList2"/>
    <dgm:cxn modelId="{F303343C-D5E3-4263-8F3A-8F9ECAB0B839}" type="presOf" srcId="{E15D335C-A3F7-4C65-81F1-F86C6DA10C59}" destId="{0F024056-7E24-478C-8350-7E6DFDFE2469}" srcOrd="0" destOrd="1" presId="urn:microsoft.com/office/officeart/2005/8/layout/vList2"/>
    <dgm:cxn modelId="{D7EF51F0-5666-44C4-8C3B-05D6C0B17F54}" srcId="{02127C68-8544-41E7-B228-E5C222C41CD5}" destId="{C12898E0-60C9-4C71-98D6-2D54F9F07B45}" srcOrd="2" destOrd="0" parTransId="{8C45DF68-C77D-40A3-A6A9-3FDEDCB52C7B}" sibTransId="{8CE908C7-F049-48BA-B8A9-F80AA1513EC0}"/>
    <dgm:cxn modelId="{8053E5FB-F867-4088-BFE2-E75AA7B73791}" type="presOf" srcId="{6E7546E1-055D-4286-B24C-C1BE76572569}" destId="{E3AC379C-C32D-4C12-AC51-4547BE47B9DB}" srcOrd="0" destOrd="0" presId="urn:microsoft.com/office/officeart/2005/8/layout/vList2"/>
    <dgm:cxn modelId="{655CE9DF-3648-40A8-B536-9472C350A903}" srcId="{500FF95E-BBF2-4699-8D96-0C0F581B75AE}" destId="{6E7546E1-055D-4286-B24C-C1BE76572569}" srcOrd="1" destOrd="0" parTransId="{DFE49141-8D7E-4377-BAAE-64BF83432B7B}" sibTransId="{EF98BCC1-4AE2-4F36-9BF4-07C48E5EE23E}"/>
    <dgm:cxn modelId="{6E96AE24-389C-4F15-9127-0D638643F13D}" type="presOf" srcId="{C12898E0-60C9-4C71-98D6-2D54F9F07B45}" destId="{0F024056-7E24-478C-8350-7E6DFDFE2469}" srcOrd="0" destOrd="2" presId="urn:microsoft.com/office/officeart/2005/8/layout/vList2"/>
    <dgm:cxn modelId="{0869EBA9-335A-4B94-BDFC-A8992211E538}" srcId="{02127C68-8544-41E7-B228-E5C222C41CD5}" destId="{36AB45AC-9A6C-4009-BDE7-A0F7BD3679E8}" srcOrd="3" destOrd="0" parTransId="{4FC9657C-CEE0-4E5F-8AB1-F899AEC35792}" sibTransId="{85AA6B7B-A574-4033-8A5A-11449317F099}"/>
    <dgm:cxn modelId="{74A34453-3A03-4BC2-BAEC-1F5A662EC10A}" type="presOf" srcId="{A2107157-7953-4779-9E69-BEC384DBE87F}" destId="{FD3A62C3-ED62-4542-9C18-5C2AE651163F}" srcOrd="0" destOrd="0" presId="urn:microsoft.com/office/officeart/2005/8/layout/vList2"/>
    <dgm:cxn modelId="{077D61F1-4EFD-4D8C-8C3E-7180E2E1C71C}" srcId="{02127C68-8544-41E7-B228-E5C222C41CD5}" destId="{E15D335C-A3F7-4C65-81F1-F86C6DA10C59}" srcOrd="1" destOrd="0" parTransId="{320EFF55-0E4A-4173-B052-FE502974656E}" sibTransId="{70C07C7C-F02B-48CE-92A5-BD7C12824EDA}"/>
    <dgm:cxn modelId="{27DD6956-2BEE-40B3-8099-C083F479A2FD}" type="presOf" srcId="{500FF95E-BBF2-4699-8D96-0C0F581B75AE}" destId="{F3CD0F7A-30D9-4B06-A2BA-BA2AEF2E16C7}" srcOrd="0" destOrd="0" presId="urn:microsoft.com/office/officeart/2005/8/layout/vList2"/>
    <dgm:cxn modelId="{CF8659C7-76D5-47A8-A388-F90400F94EAA}" type="presOf" srcId="{FEEA4D45-4FA5-46C4-A1FD-2DC2D0A85F1B}" destId="{0F024056-7E24-478C-8350-7E6DFDFE2469}" srcOrd="0" destOrd="0" presId="urn:microsoft.com/office/officeart/2005/8/layout/vList2"/>
    <dgm:cxn modelId="{A4E64B5B-0B53-468B-ADAC-A4892E0A8734}" type="presOf" srcId="{A151C793-1061-4650-B339-FD185D125C83}" destId="{0F024056-7E24-478C-8350-7E6DFDFE2469}" srcOrd="0" destOrd="4" presId="urn:microsoft.com/office/officeart/2005/8/layout/vList2"/>
    <dgm:cxn modelId="{68A99509-4E51-4C58-837E-87BD63D406A3}" srcId="{02127C68-8544-41E7-B228-E5C222C41CD5}" destId="{A151C793-1061-4650-B339-FD185D125C83}" srcOrd="4" destOrd="0" parTransId="{49051CC1-3E13-4898-9E4D-7DCD019C3A0E}" sibTransId="{F2375A43-9569-44FD-8BA4-28745C9F1590}"/>
    <dgm:cxn modelId="{6AAE7E84-B68F-4D43-8018-E21698127811}" srcId="{500FF95E-BBF2-4699-8D96-0C0F581B75AE}" destId="{02127C68-8544-41E7-B228-E5C222C41CD5}" srcOrd="0" destOrd="0" parTransId="{9E34F0A5-CC14-4C7D-A081-E27BAC2257B3}" sibTransId="{D8B992AC-B9F3-43E1-AD32-6AA1265510E0}"/>
    <dgm:cxn modelId="{76EDB557-4BE8-4DC4-B04F-7D1AE8DDA863}" srcId="{500FF95E-BBF2-4699-8D96-0C0F581B75AE}" destId="{A2107157-7953-4779-9E69-BEC384DBE87F}" srcOrd="2" destOrd="0" parTransId="{EED82C67-E428-41CB-998A-B33E9CA07FD3}" sibTransId="{54C0B0EE-569B-4990-8AC2-AE9EC2F06C6B}"/>
    <dgm:cxn modelId="{2CB274F9-9D21-481D-86B7-E2A0E2EB1F6C}" type="presOf" srcId="{02127C68-8544-41E7-B228-E5C222C41CD5}" destId="{3828DAE8-C0BE-4602-BDF2-D572B0DEA46C}" srcOrd="0" destOrd="0" presId="urn:microsoft.com/office/officeart/2005/8/layout/vList2"/>
    <dgm:cxn modelId="{651F3333-EBE0-4E39-AE94-FAF2BA018FB3}" srcId="{02127C68-8544-41E7-B228-E5C222C41CD5}" destId="{FEEA4D45-4FA5-46C4-A1FD-2DC2D0A85F1B}" srcOrd="0" destOrd="0" parTransId="{D2BE61E9-2201-4366-9270-875EE5976B40}" sibTransId="{3074039B-6833-4291-8F35-70B9DC9E6D56}"/>
    <dgm:cxn modelId="{73684149-78E7-4CCF-A5DF-21F8F2CE3806}" type="presParOf" srcId="{F3CD0F7A-30D9-4B06-A2BA-BA2AEF2E16C7}" destId="{3828DAE8-C0BE-4602-BDF2-D572B0DEA46C}" srcOrd="0" destOrd="0" presId="urn:microsoft.com/office/officeart/2005/8/layout/vList2"/>
    <dgm:cxn modelId="{D0E7317A-50FA-4866-8600-087B2649784B}" type="presParOf" srcId="{F3CD0F7A-30D9-4B06-A2BA-BA2AEF2E16C7}" destId="{0F024056-7E24-478C-8350-7E6DFDFE2469}" srcOrd="1" destOrd="0" presId="urn:microsoft.com/office/officeart/2005/8/layout/vList2"/>
    <dgm:cxn modelId="{F637682E-FF7C-4C2A-98A3-1CDA166DD04A}" type="presParOf" srcId="{F3CD0F7A-30D9-4B06-A2BA-BA2AEF2E16C7}" destId="{E3AC379C-C32D-4C12-AC51-4547BE47B9DB}" srcOrd="2" destOrd="0" presId="urn:microsoft.com/office/officeart/2005/8/layout/vList2"/>
    <dgm:cxn modelId="{60C4DB78-010F-4A33-81DF-181C827DD498}" type="presParOf" srcId="{F3CD0F7A-30D9-4B06-A2BA-BA2AEF2E16C7}" destId="{389ED3F8-D7CE-450E-B8D1-932D13286716}" srcOrd="3" destOrd="0" presId="urn:microsoft.com/office/officeart/2005/8/layout/vList2"/>
    <dgm:cxn modelId="{D2C0CFE2-7C1F-4058-96D9-18AC65282BE8}" type="presParOf" srcId="{F3CD0F7A-30D9-4B06-A2BA-BA2AEF2E16C7}" destId="{FD3A62C3-ED62-4542-9C18-5C2AE651163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6EDFAD3-8ED4-47F7-ACE9-46298B9B8DDE}" type="doc">
      <dgm:prSet loTypeId="urn:microsoft.com/office/officeart/2005/8/layout/target3" loCatId="list" qsTypeId="urn:microsoft.com/office/officeart/2005/8/quickstyle/simple1" qsCatId="simple" csTypeId="urn:microsoft.com/office/officeart/2005/8/colors/colorful3" csCatId="colorful" phldr="1"/>
      <dgm:spPr/>
      <dgm:t>
        <a:bodyPr/>
        <a:lstStyle/>
        <a:p>
          <a:endParaRPr lang="en-US"/>
        </a:p>
      </dgm:t>
    </dgm:pt>
    <dgm:pt modelId="{9DF44696-9C85-4B04-B540-CCB4E2821934}">
      <dgm:prSet phldrT="[Text]"/>
      <dgm:spPr/>
      <dgm:t>
        <a:bodyPr/>
        <a:lstStyle/>
        <a:p>
          <a:r>
            <a:rPr lang="en-US" b="1" i="1" dirty="0" smtClean="0"/>
            <a:t>HIPAA</a:t>
          </a:r>
          <a:endParaRPr lang="en-US" b="1" i="1" dirty="0"/>
        </a:p>
      </dgm:t>
    </dgm:pt>
    <dgm:pt modelId="{6904E0B8-9CD4-49F4-B4AF-51D2531E7CD0}" type="parTrans" cxnId="{74F10AFE-C0C8-48DB-8D6E-237CF9D89351}">
      <dgm:prSet/>
      <dgm:spPr/>
      <dgm:t>
        <a:bodyPr/>
        <a:lstStyle/>
        <a:p>
          <a:endParaRPr lang="en-US"/>
        </a:p>
      </dgm:t>
    </dgm:pt>
    <dgm:pt modelId="{67CFF14B-8C0B-4508-A099-D79861DACB25}" type="sibTrans" cxnId="{74F10AFE-C0C8-48DB-8D6E-237CF9D89351}">
      <dgm:prSet/>
      <dgm:spPr/>
      <dgm:t>
        <a:bodyPr/>
        <a:lstStyle/>
        <a:p>
          <a:endParaRPr lang="en-US"/>
        </a:p>
      </dgm:t>
    </dgm:pt>
    <dgm:pt modelId="{9D6DAA15-7BCA-487E-888E-7283D1BAD867}">
      <dgm:prSet phldrT="[Text]"/>
      <dgm:spPr/>
      <dgm:t>
        <a:bodyPr/>
        <a:lstStyle/>
        <a:p>
          <a:r>
            <a:rPr lang="en-US" dirty="0" smtClean="0"/>
            <a:t>Health information privacy standards </a:t>
          </a:r>
          <a:endParaRPr lang="en-US" dirty="0"/>
        </a:p>
      </dgm:t>
    </dgm:pt>
    <dgm:pt modelId="{130830D5-5364-4B12-9D72-7446913429C4}" type="parTrans" cxnId="{F1F173F1-DA87-41A2-A4E5-4E806D725FA0}">
      <dgm:prSet/>
      <dgm:spPr/>
      <dgm:t>
        <a:bodyPr/>
        <a:lstStyle/>
        <a:p>
          <a:endParaRPr lang="en-US"/>
        </a:p>
      </dgm:t>
    </dgm:pt>
    <dgm:pt modelId="{D75707AE-B3AA-44D4-8536-E7F0C81F0DB7}" type="sibTrans" cxnId="{F1F173F1-DA87-41A2-A4E5-4E806D725FA0}">
      <dgm:prSet/>
      <dgm:spPr/>
      <dgm:t>
        <a:bodyPr/>
        <a:lstStyle/>
        <a:p>
          <a:endParaRPr lang="en-US"/>
        </a:p>
      </dgm:t>
    </dgm:pt>
    <dgm:pt modelId="{2B4125E1-0734-4E8A-8DE6-702A8D18FE52}">
      <dgm:prSet phldrT="[Text]"/>
      <dgm:spPr/>
      <dgm:t>
        <a:bodyPr/>
        <a:lstStyle/>
        <a:p>
          <a:r>
            <a:rPr lang="en-US" b="1" dirty="0" smtClean="0"/>
            <a:t>Civil Rights Laws</a:t>
          </a:r>
          <a:endParaRPr lang="en-US" b="1" dirty="0"/>
        </a:p>
      </dgm:t>
    </dgm:pt>
    <dgm:pt modelId="{97AA852C-E23C-4A5F-920C-0074D017D825}" type="parTrans" cxnId="{77C87DD6-B949-47C9-A809-82EAA95E9643}">
      <dgm:prSet/>
      <dgm:spPr/>
      <dgm:t>
        <a:bodyPr/>
        <a:lstStyle/>
        <a:p>
          <a:endParaRPr lang="en-US"/>
        </a:p>
      </dgm:t>
    </dgm:pt>
    <dgm:pt modelId="{C1F4ECCF-2373-45EA-ABDC-682DEA8F3D10}" type="sibTrans" cxnId="{77C87DD6-B949-47C9-A809-82EAA95E9643}">
      <dgm:prSet/>
      <dgm:spPr/>
      <dgm:t>
        <a:bodyPr/>
        <a:lstStyle/>
        <a:p>
          <a:endParaRPr lang="en-US"/>
        </a:p>
      </dgm:t>
    </dgm:pt>
    <dgm:pt modelId="{A5C747F7-CFB1-41A1-9457-9C80F22DE719}">
      <dgm:prSet phldrT="[Text]"/>
      <dgm:spPr/>
      <dgm:t>
        <a:bodyPr/>
        <a:lstStyle/>
        <a:p>
          <a:r>
            <a:rPr lang="en-US" dirty="0" smtClean="0"/>
            <a:t>Federal, state, and other laws </a:t>
          </a:r>
          <a:endParaRPr lang="en-US" dirty="0"/>
        </a:p>
      </dgm:t>
    </dgm:pt>
    <dgm:pt modelId="{7BC4226C-70CD-4515-8323-9B8A9098455A}" type="parTrans" cxnId="{ED34FBC6-7EA5-4689-9658-41BE728E717E}">
      <dgm:prSet/>
      <dgm:spPr/>
      <dgm:t>
        <a:bodyPr/>
        <a:lstStyle/>
        <a:p>
          <a:endParaRPr lang="en-US"/>
        </a:p>
      </dgm:t>
    </dgm:pt>
    <dgm:pt modelId="{C11DE234-AD73-4BBA-AA98-12AD9728A834}" type="sibTrans" cxnId="{ED34FBC6-7EA5-4689-9658-41BE728E717E}">
      <dgm:prSet/>
      <dgm:spPr/>
      <dgm:t>
        <a:bodyPr/>
        <a:lstStyle/>
        <a:p>
          <a:endParaRPr lang="en-US"/>
        </a:p>
      </dgm:t>
    </dgm:pt>
    <dgm:pt modelId="{519039F9-8379-4DB0-9344-DE82E1AA8868}" type="pres">
      <dgm:prSet presAssocID="{06EDFAD3-8ED4-47F7-ACE9-46298B9B8DDE}" presName="Name0" presStyleCnt="0">
        <dgm:presLayoutVars>
          <dgm:chMax val="7"/>
          <dgm:dir/>
          <dgm:animLvl val="lvl"/>
          <dgm:resizeHandles val="exact"/>
        </dgm:presLayoutVars>
      </dgm:prSet>
      <dgm:spPr/>
      <dgm:t>
        <a:bodyPr/>
        <a:lstStyle/>
        <a:p>
          <a:endParaRPr lang="en-US"/>
        </a:p>
      </dgm:t>
    </dgm:pt>
    <dgm:pt modelId="{433433E2-EF76-4F53-853D-E30AF2C1843D}" type="pres">
      <dgm:prSet presAssocID="{9DF44696-9C85-4B04-B540-CCB4E2821934}" presName="circle1" presStyleLbl="node1" presStyleIdx="0" presStyleCnt="2"/>
      <dgm:spPr/>
      <dgm:t>
        <a:bodyPr/>
        <a:lstStyle/>
        <a:p>
          <a:endParaRPr lang="en-US"/>
        </a:p>
      </dgm:t>
    </dgm:pt>
    <dgm:pt modelId="{E7644FF3-9223-47FB-89EA-52D76C540F0F}" type="pres">
      <dgm:prSet presAssocID="{9DF44696-9C85-4B04-B540-CCB4E2821934}" presName="space" presStyleCnt="0"/>
      <dgm:spPr/>
      <dgm:t>
        <a:bodyPr/>
        <a:lstStyle/>
        <a:p>
          <a:endParaRPr lang="en-US"/>
        </a:p>
      </dgm:t>
    </dgm:pt>
    <dgm:pt modelId="{01323315-F2F9-48F5-8737-3E90C8D7EDF3}" type="pres">
      <dgm:prSet presAssocID="{9DF44696-9C85-4B04-B540-CCB4E2821934}" presName="rect1" presStyleLbl="alignAcc1" presStyleIdx="0" presStyleCnt="2"/>
      <dgm:spPr/>
      <dgm:t>
        <a:bodyPr/>
        <a:lstStyle/>
        <a:p>
          <a:endParaRPr lang="en-US"/>
        </a:p>
      </dgm:t>
    </dgm:pt>
    <dgm:pt modelId="{14EC976F-BD6E-4E8A-BB2D-0D204E6ABC13}" type="pres">
      <dgm:prSet presAssocID="{2B4125E1-0734-4E8A-8DE6-702A8D18FE52}" presName="vertSpace2" presStyleLbl="node1" presStyleIdx="0" presStyleCnt="2"/>
      <dgm:spPr/>
      <dgm:t>
        <a:bodyPr/>
        <a:lstStyle/>
        <a:p>
          <a:endParaRPr lang="en-US"/>
        </a:p>
      </dgm:t>
    </dgm:pt>
    <dgm:pt modelId="{22B16163-3C30-4E0A-AFBC-2B1F2C44FFF3}" type="pres">
      <dgm:prSet presAssocID="{2B4125E1-0734-4E8A-8DE6-702A8D18FE52}" presName="circle2" presStyleLbl="node1" presStyleIdx="1" presStyleCnt="2"/>
      <dgm:spPr/>
      <dgm:t>
        <a:bodyPr/>
        <a:lstStyle/>
        <a:p>
          <a:endParaRPr lang="en-US"/>
        </a:p>
      </dgm:t>
    </dgm:pt>
    <dgm:pt modelId="{647EE8CF-A2A0-4F5B-BE9D-C91F4BD10BB7}" type="pres">
      <dgm:prSet presAssocID="{2B4125E1-0734-4E8A-8DE6-702A8D18FE52}" presName="rect2" presStyleLbl="alignAcc1" presStyleIdx="1" presStyleCnt="2"/>
      <dgm:spPr/>
      <dgm:t>
        <a:bodyPr/>
        <a:lstStyle/>
        <a:p>
          <a:endParaRPr lang="en-US"/>
        </a:p>
      </dgm:t>
    </dgm:pt>
    <dgm:pt modelId="{9A2B575A-0E76-4CB2-967E-FC67E312177C}" type="pres">
      <dgm:prSet presAssocID="{9DF44696-9C85-4B04-B540-CCB4E2821934}" presName="rect1ParTx" presStyleLbl="alignAcc1" presStyleIdx="1" presStyleCnt="2">
        <dgm:presLayoutVars>
          <dgm:chMax val="1"/>
          <dgm:bulletEnabled val="1"/>
        </dgm:presLayoutVars>
      </dgm:prSet>
      <dgm:spPr/>
      <dgm:t>
        <a:bodyPr/>
        <a:lstStyle/>
        <a:p>
          <a:endParaRPr lang="en-US"/>
        </a:p>
      </dgm:t>
    </dgm:pt>
    <dgm:pt modelId="{235AFAC2-E99A-4E79-A19E-E09B5ED94D85}" type="pres">
      <dgm:prSet presAssocID="{9DF44696-9C85-4B04-B540-CCB4E2821934}" presName="rect1ChTx" presStyleLbl="alignAcc1" presStyleIdx="1" presStyleCnt="2">
        <dgm:presLayoutVars>
          <dgm:bulletEnabled val="1"/>
        </dgm:presLayoutVars>
      </dgm:prSet>
      <dgm:spPr/>
      <dgm:t>
        <a:bodyPr/>
        <a:lstStyle/>
        <a:p>
          <a:endParaRPr lang="en-US"/>
        </a:p>
      </dgm:t>
    </dgm:pt>
    <dgm:pt modelId="{19ED1869-5DAB-41A9-A202-4D3BB1CD271E}" type="pres">
      <dgm:prSet presAssocID="{2B4125E1-0734-4E8A-8DE6-702A8D18FE52}" presName="rect2ParTx" presStyleLbl="alignAcc1" presStyleIdx="1" presStyleCnt="2">
        <dgm:presLayoutVars>
          <dgm:chMax val="1"/>
          <dgm:bulletEnabled val="1"/>
        </dgm:presLayoutVars>
      </dgm:prSet>
      <dgm:spPr/>
      <dgm:t>
        <a:bodyPr/>
        <a:lstStyle/>
        <a:p>
          <a:endParaRPr lang="en-US"/>
        </a:p>
      </dgm:t>
    </dgm:pt>
    <dgm:pt modelId="{06D65010-FDD6-4D28-9B83-07751DE459E9}" type="pres">
      <dgm:prSet presAssocID="{2B4125E1-0734-4E8A-8DE6-702A8D18FE52}" presName="rect2ChTx" presStyleLbl="alignAcc1" presStyleIdx="1" presStyleCnt="2">
        <dgm:presLayoutVars>
          <dgm:bulletEnabled val="1"/>
        </dgm:presLayoutVars>
      </dgm:prSet>
      <dgm:spPr/>
      <dgm:t>
        <a:bodyPr/>
        <a:lstStyle/>
        <a:p>
          <a:endParaRPr lang="en-US"/>
        </a:p>
      </dgm:t>
    </dgm:pt>
  </dgm:ptLst>
  <dgm:cxnLst>
    <dgm:cxn modelId="{23D60EFB-AB0D-4EF6-98B0-2C56CBAD7DB4}" type="presOf" srcId="{9D6DAA15-7BCA-487E-888E-7283D1BAD867}" destId="{235AFAC2-E99A-4E79-A19E-E09B5ED94D85}" srcOrd="0" destOrd="0" presId="urn:microsoft.com/office/officeart/2005/8/layout/target3"/>
    <dgm:cxn modelId="{97658A02-90B9-4259-91EF-5A9F6DA7B9A8}" type="presOf" srcId="{A5C747F7-CFB1-41A1-9457-9C80F22DE719}" destId="{06D65010-FDD6-4D28-9B83-07751DE459E9}" srcOrd="0" destOrd="0" presId="urn:microsoft.com/office/officeart/2005/8/layout/target3"/>
    <dgm:cxn modelId="{80543B7E-D31C-4C48-9E2D-7FE2F25C98E1}" type="presOf" srcId="{06EDFAD3-8ED4-47F7-ACE9-46298B9B8DDE}" destId="{519039F9-8379-4DB0-9344-DE82E1AA8868}" srcOrd="0" destOrd="0" presId="urn:microsoft.com/office/officeart/2005/8/layout/target3"/>
    <dgm:cxn modelId="{1EDD28CD-9A28-4270-929A-6370F544E68E}" type="presOf" srcId="{2B4125E1-0734-4E8A-8DE6-702A8D18FE52}" destId="{647EE8CF-A2A0-4F5B-BE9D-C91F4BD10BB7}" srcOrd="0" destOrd="0" presId="urn:microsoft.com/office/officeart/2005/8/layout/target3"/>
    <dgm:cxn modelId="{1DCCCC72-351D-4E48-8459-E2E9A1299721}" type="presOf" srcId="{9DF44696-9C85-4B04-B540-CCB4E2821934}" destId="{9A2B575A-0E76-4CB2-967E-FC67E312177C}" srcOrd="1" destOrd="0" presId="urn:microsoft.com/office/officeart/2005/8/layout/target3"/>
    <dgm:cxn modelId="{F1F173F1-DA87-41A2-A4E5-4E806D725FA0}" srcId="{9DF44696-9C85-4B04-B540-CCB4E2821934}" destId="{9D6DAA15-7BCA-487E-888E-7283D1BAD867}" srcOrd="0" destOrd="0" parTransId="{130830D5-5364-4B12-9D72-7446913429C4}" sibTransId="{D75707AE-B3AA-44D4-8536-E7F0C81F0DB7}"/>
    <dgm:cxn modelId="{2EE2A3B9-ED58-4D98-9573-47E85BBDA9B1}" type="presOf" srcId="{9DF44696-9C85-4B04-B540-CCB4E2821934}" destId="{01323315-F2F9-48F5-8737-3E90C8D7EDF3}" srcOrd="0" destOrd="0" presId="urn:microsoft.com/office/officeart/2005/8/layout/target3"/>
    <dgm:cxn modelId="{51FC9741-9ED1-4ABF-A9F6-8320B75E0C87}" type="presOf" srcId="{2B4125E1-0734-4E8A-8DE6-702A8D18FE52}" destId="{19ED1869-5DAB-41A9-A202-4D3BB1CD271E}" srcOrd="1" destOrd="0" presId="urn:microsoft.com/office/officeart/2005/8/layout/target3"/>
    <dgm:cxn modelId="{77C87DD6-B949-47C9-A809-82EAA95E9643}" srcId="{06EDFAD3-8ED4-47F7-ACE9-46298B9B8DDE}" destId="{2B4125E1-0734-4E8A-8DE6-702A8D18FE52}" srcOrd="1" destOrd="0" parTransId="{97AA852C-E23C-4A5F-920C-0074D017D825}" sibTransId="{C1F4ECCF-2373-45EA-ABDC-682DEA8F3D10}"/>
    <dgm:cxn modelId="{ED34FBC6-7EA5-4689-9658-41BE728E717E}" srcId="{2B4125E1-0734-4E8A-8DE6-702A8D18FE52}" destId="{A5C747F7-CFB1-41A1-9457-9C80F22DE719}" srcOrd="0" destOrd="0" parTransId="{7BC4226C-70CD-4515-8323-9B8A9098455A}" sibTransId="{C11DE234-AD73-4BBA-AA98-12AD9728A834}"/>
    <dgm:cxn modelId="{74F10AFE-C0C8-48DB-8D6E-237CF9D89351}" srcId="{06EDFAD3-8ED4-47F7-ACE9-46298B9B8DDE}" destId="{9DF44696-9C85-4B04-B540-CCB4E2821934}" srcOrd="0" destOrd="0" parTransId="{6904E0B8-9CD4-49F4-B4AF-51D2531E7CD0}" sibTransId="{67CFF14B-8C0B-4508-A099-D79861DACB25}"/>
    <dgm:cxn modelId="{CA53C490-5532-4156-94F0-068CC26F1466}" type="presParOf" srcId="{519039F9-8379-4DB0-9344-DE82E1AA8868}" destId="{433433E2-EF76-4F53-853D-E30AF2C1843D}" srcOrd="0" destOrd="0" presId="urn:microsoft.com/office/officeart/2005/8/layout/target3"/>
    <dgm:cxn modelId="{F1F1454A-6551-4651-8909-6FCE5F6A45F0}" type="presParOf" srcId="{519039F9-8379-4DB0-9344-DE82E1AA8868}" destId="{E7644FF3-9223-47FB-89EA-52D76C540F0F}" srcOrd="1" destOrd="0" presId="urn:microsoft.com/office/officeart/2005/8/layout/target3"/>
    <dgm:cxn modelId="{304A05D3-2D30-435F-BABB-62C91835BFFB}" type="presParOf" srcId="{519039F9-8379-4DB0-9344-DE82E1AA8868}" destId="{01323315-F2F9-48F5-8737-3E90C8D7EDF3}" srcOrd="2" destOrd="0" presId="urn:microsoft.com/office/officeart/2005/8/layout/target3"/>
    <dgm:cxn modelId="{B44F63DC-CCFF-4C76-AE58-8D97701F3300}" type="presParOf" srcId="{519039F9-8379-4DB0-9344-DE82E1AA8868}" destId="{14EC976F-BD6E-4E8A-BB2D-0D204E6ABC13}" srcOrd="3" destOrd="0" presId="urn:microsoft.com/office/officeart/2005/8/layout/target3"/>
    <dgm:cxn modelId="{6FF2935C-0DAC-4A57-9DDA-B6F4B1E5CF01}" type="presParOf" srcId="{519039F9-8379-4DB0-9344-DE82E1AA8868}" destId="{22B16163-3C30-4E0A-AFBC-2B1F2C44FFF3}" srcOrd="4" destOrd="0" presId="urn:microsoft.com/office/officeart/2005/8/layout/target3"/>
    <dgm:cxn modelId="{A2388BA5-60D7-4684-B630-37BE1300F769}" type="presParOf" srcId="{519039F9-8379-4DB0-9344-DE82E1AA8868}" destId="{647EE8CF-A2A0-4F5B-BE9D-C91F4BD10BB7}" srcOrd="5" destOrd="0" presId="urn:microsoft.com/office/officeart/2005/8/layout/target3"/>
    <dgm:cxn modelId="{E92B50A8-1E5F-41FC-B9C0-1AB9C7D35D7F}" type="presParOf" srcId="{519039F9-8379-4DB0-9344-DE82E1AA8868}" destId="{9A2B575A-0E76-4CB2-967E-FC67E312177C}" srcOrd="6" destOrd="0" presId="urn:microsoft.com/office/officeart/2005/8/layout/target3"/>
    <dgm:cxn modelId="{F4B2F427-3FD7-4828-97EB-08C863C53BFF}" type="presParOf" srcId="{519039F9-8379-4DB0-9344-DE82E1AA8868}" destId="{235AFAC2-E99A-4E79-A19E-E09B5ED94D85}" srcOrd="7" destOrd="0" presId="urn:microsoft.com/office/officeart/2005/8/layout/target3"/>
    <dgm:cxn modelId="{6E66EEAF-6EDB-45C5-922D-FC00C10A82A3}" type="presParOf" srcId="{519039F9-8379-4DB0-9344-DE82E1AA8868}" destId="{19ED1869-5DAB-41A9-A202-4D3BB1CD271E}" srcOrd="8" destOrd="0" presId="urn:microsoft.com/office/officeart/2005/8/layout/target3"/>
    <dgm:cxn modelId="{CF9C68F6-0768-4626-BE30-F3D49B20BA0B}" type="presParOf" srcId="{519039F9-8379-4DB0-9344-DE82E1AA8868}" destId="{06D65010-FDD6-4D28-9B83-07751DE459E9}" srcOrd="9"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CBA9B6-0B62-4CA2-B5B1-28C72D03A919}" type="doc">
      <dgm:prSet loTypeId="urn:microsoft.com/office/officeart/2005/8/layout/cycle3" loCatId="cycle" qsTypeId="urn:microsoft.com/office/officeart/2005/8/quickstyle/simple1" qsCatId="simple" csTypeId="urn:microsoft.com/office/officeart/2005/8/colors/colorful1#1" csCatId="colorful" phldr="1"/>
      <dgm:spPr/>
      <dgm:t>
        <a:bodyPr/>
        <a:lstStyle/>
        <a:p>
          <a:endParaRPr lang="en-US"/>
        </a:p>
      </dgm:t>
    </dgm:pt>
    <dgm:pt modelId="{ED120029-31C3-4FC7-838D-AC10A05FBC93}">
      <dgm:prSet phldrT="[Text]" custT="1"/>
      <dgm:spPr>
        <a:xfrm>
          <a:off x="3113736" y="1516"/>
          <a:ext cx="1845133" cy="922566"/>
        </a:xfrm>
      </dgm:spPr>
      <dgm:t>
        <a:bodyPr/>
        <a:lstStyle/>
        <a:p>
          <a:r>
            <a:rPr lang="en-US" sz="1800" b="1" dirty="0" smtClean="0"/>
            <a:t>Supported by Leadership</a:t>
          </a:r>
          <a:endParaRPr lang="en-US" sz="1800" b="1" dirty="0"/>
        </a:p>
      </dgm:t>
    </dgm:pt>
    <dgm:pt modelId="{A2D9D67C-E4AD-4F93-9EF0-E9AAD1DCC044}" type="parTrans" cxnId="{7EE60B1A-5059-49AA-BDD3-2D45786681EC}">
      <dgm:prSet/>
      <dgm:spPr/>
      <dgm:t>
        <a:bodyPr/>
        <a:lstStyle/>
        <a:p>
          <a:endParaRPr lang="en-US" sz="2400" b="1"/>
        </a:p>
      </dgm:t>
    </dgm:pt>
    <dgm:pt modelId="{78CC276A-0FB5-45E6-917E-64A96CE5730C}" type="sibTrans" cxnId="{7EE60B1A-5059-49AA-BDD3-2D45786681EC}">
      <dgm:prSet/>
      <dgm:spPr>
        <a:xfrm>
          <a:off x="1601376" y="-4516"/>
          <a:ext cx="4869855" cy="4869855"/>
        </a:xfrm>
      </dgm:spPr>
      <dgm:t>
        <a:bodyPr/>
        <a:lstStyle/>
        <a:p>
          <a:endParaRPr lang="en-US" sz="2400" b="1"/>
        </a:p>
      </dgm:t>
    </dgm:pt>
    <dgm:pt modelId="{BB725429-3315-4969-888A-D7E0DCBC6F15}">
      <dgm:prSet phldrT="[Text]" custT="1"/>
      <dgm:spPr>
        <a:xfrm>
          <a:off x="796529" y="2204186"/>
          <a:ext cx="2597948" cy="1682014"/>
        </a:xfrm>
      </dgm:spPr>
      <dgm:t>
        <a:bodyPr/>
        <a:lstStyle/>
        <a:p>
          <a:r>
            <a:rPr lang="en-US" sz="1800" b="1" dirty="0" smtClean="0"/>
            <a:t>Provides for Entire School Community</a:t>
          </a:r>
          <a:endParaRPr lang="en-US" sz="1800" b="1" dirty="0"/>
        </a:p>
      </dgm:t>
    </dgm:pt>
    <dgm:pt modelId="{C83FBD94-4AA8-4918-8629-506D2610D50F}" type="parTrans" cxnId="{B8BE9F68-A9FE-4EA8-9CE4-F1BD228DBEC3}">
      <dgm:prSet/>
      <dgm:spPr/>
      <dgm:t>
        <a:bodyPr/>
        <a:lstStyle/>
        <a:p>
          <a:endParaRPr lang="en-US" sz="2400" b="1"/>
        </a:p>
      </dgm:t>
    </dgm:pt>
    <dgm:pt modelId="{E6D52F19-BC4A-40A9-9E84-684744992331}" type="sibTrans" cxnId="{B8BE9F68-A9FE-4EA8-9CE4-F1BD228DBEC3}">
      <dgm:prSet/>
      <dgm:spPr/>
      <dgm:t>
        <a:bodyPr/>
        <a:lstStyle/>
        <a:p>
          <a:endParaRPr lang="en-US" sz="2400" b="1"/>
        </a:p>
      </dgm:t>
    </dgm:pt>
    <dgm:pt modelId="{B995F6A3-2F9D-4CD2-85F5-0A3334551318}">
      <dgm:prSet phldrT="[Text]" custT="1"/>
      <dgm:spPr>
        <a:xfrm>
          <a:off x="1402816" y="989316"/>
          <a:ext cx="1845133" cy="922566"/>
        </a:xfrm>
        <a:solidFill>
          <a:schemeClr val="accent1"/>
        </a:solidFill>
      </dgm:spPr>
      <dgm:t>
        <a:bodyPr/>
        <a:lstStyle/>
        <a:p>
          <a:r>
            <a:rPr lang="en-US" sz="1800" b="1" dirty="0" smtClean="0"/>
            <a:t>Considers All Settings &amp; All Times</a:t>
          </a:r>
          <a:endParaRPr lang="en-US" sz="1800" b="1" dirty="0"/>
        </a:p>
      </dgm:t>
    </dgm:pt>
    <dgm:pt modelId="{C33ACBC8-9C94-435B-9C93-27464E60DABF}" type="parTrans" cxnId="{AA9CC3C2-247D-436B-9238-4A9E72FE6114}">
      <dgm:prSet/>
      <dgm:spPr/>
      <dgm:t>
        <a:bodyPr/>
        <a:lstStyle/>
        <a:p>
          <a:endParaRPr lang="en-US" sz="2400" b="1"/>
        </a:p>
      </dgm:t>
    </dgm:pt>
    <dgm:pt modelId="{F1565DE5-3EBE-4054-A1C0-1A2976042ECA}" type="sibTrans" cxnId="{AA9CC3C2-247D-436B-9238-4A9E72FE6114}">
      <dgm:prSet/>
      <dgm:spPr/>
      <dgm:t>
        <a:bodyPr/>
        <a:lstStyle/>
        <a:p>
          <a:endParaRPr lang="en-US" sz="2400" b="1"/>
        </a:p>
      </dgm:t>
    </dgm:pt>
    <dgm:pt modelId="{08C36CFA-C142-4C5A-8D4B-CE220F827BF7}">
      <dgm:prSet phldrT="[Text]" custT="1"/>
      <dgm:spPr>
        <a:xfrm>
          <a:off x="4824656" y="989316"/>
          <a:ext cx="1845133" cy="922566"/>
        </a:xfrm>
      </dgm:spPr>
      <dgm:t>
        <a:bodyPr/>
        <a:lstStyle/>
        <a:p>
          <a:r>
            <a:rPr lang="en-US" sz="1800" b="1" dirty="0" smtClean="0"/>
            <a:t>Collaborative Process</a:t>
          </a:r>
          <a:endParaRPr lang="en-US" sz="1800" b="1" dirty="0"/>
        </a:p>
      </dgm:t>
    </dgm:pt>
    <dgm:pt modelId="{FEA38470-762A-4B7A-9AC1-803316E85F99}" type="parTrans" cxnId="{B3A1665B-4F60-4534-A3FE-8F3996E65CAC}">
      <dgm:prSet/>
      <dgm:spPr/>
      <dgm:t>
        <a:bodyPr/>
        <a:lstStyle/>
        <a:p>
          <a:endParaRPr lang="en-US" sz="2400" b="1"/>
        </a:p>
      </dgm:t>
    </dgm:pt>
    <dgm:pt modelId="{EEAE769D-6063-4877-810B-BE7A796DFF29}" type="sibTrans" cxnId="{B3A1665B-4F60-4534-A3FE-8F3996E65CAC}">
      <dgm:prSet/>
      <dgm:spPr/>
      <dgm:t>
        <a:bodyPr/>
        <a:lstStyle/>
        <a:p>
          <a:endParaRPr lang="en-US" sz="2400" b="1"/>
        </a:p>
      </dgm:t>
    </dgm:pt>
    <dgm:pt modelId="{4AA6E193-5121-4E7F-84C2-26F8966B88BF}">
      <dgm:prSet phldrT="[Text]" custT="1"/>
      <dgm:spPr>
        <a:xfrm>
          <a:off x="4824656" y="2964916"/>
          <a:ext cx="1845133" cy="922566"/>
        </a:xfrm>
      </dgm:spPr>
      <dgm:t>
        <a:bodyPr/>
        <a:lstStyle/>
        <a:p>
          <a:r>
            <a:rPr lang="en-US" sz="1800" b="1" dirty="0" smtClean="0"/>
            <a:t>Uses Assessments to Customize</a:t>
          </a:r>
          <a:endParaRPr lang="en-US" sz="1800" b="1" dirty="0"/>
        </a:p>
      </dgm:t>
    </dgm:pt>
    <dgm:pt modelId="{58718F23-2C50-4560-A7EA-3B70A6706C45}" type="parTrans" cxnId="{93F2C8A9-0D6F-412F-9BCB-E63DAF174BC8}">
      <dgm:prSet/>
      <dgm:spPr/>
      <dgm:t>
        <a:bodyPr/>
        <a:lstStyle/>
        <a:p>
          <a:endParaRPr lang="en-US" sz="2400" b="1"/>
        </a:p>
      </dgm:t>
    </dgm:pt>
    <dgm:pt modelId="{F9645412-E02C-41B1-B286-3C5E06D56E56}" type="sibTrans" cxnId="{93F2C8A9-0D6F-412F-9BCB-E63DAF174BC8}">
      <dgm:prSet/>
      <dgm:spPr/>
      <dgm:t>
        <a:bodyPr/>
        <a:lstStyle/>
        <a:p>
          <a:endParaRPr lang="en-US" sz="2400" b="1"/>
        </a:p>
      </dgm:t>
    </dgm:pt>
    <dgm:pt modelId="{55CB988F-6FCF-4DDE-AA1C-A7B5FB3E34A7}">
      <dgm:prSet phldrT="[Text]" custT="1"/>
      <dgm:spPr>
        <a:xfrm>
          <a:off x="3113736" y="3952716"/>
          <a:ext cx="1845133" cy="922566"/>
        </a:xfrm>
      </dgm:spPr>
      <dgm:t>
        <a:bodyPr/>
        <a:lstStyle/>
        <a:p>
          <a:r>
            <a:rPr lang="en-US" sz="1800" b="1" dirty="0" smtClean="0"/>
            <a:t>Takes an All-Hazards Approach</a:t>
          </a:r>
          <a:endParaRPr lang="en-US" sz="1800" b="1" dirty="0"/>
        </a:p>
      </dgm:t>
    </dgm:pt>
    <dgm:pt modelId="{AC759516-251A-49B2-A92C-D274F1A73DA2}" type="parTrans" cxnId="{64E005A5-9E8D-4DFA-8226-6FA84E51C515}">
      <dgm:prSet/>
      <dgm:spPr/>
      <dgm:t>
        <a:bodyPr/>
        <a:lstStyle/>
        <a:p>
          <a:endParaRPr lang="en-US" sz="2400" b="1"/>
        </a:p>
      </dgm:t>
    </dgm:pt>
    <dgm:pt modelId="{71019B48-60EC-4899-AF9C-5E6A94D19D6F}" type="sibTrans" cxnId="{64E005A5-9E8D-4DFA-8226-6FA84E51C515}">
      <dgm:prSet/>
      <dgm:spPr/>
      <dgm:t>
        <a:bodyPr/>
        <a:lstStyle/>
        <a:p>
          <a:endParaRPr lang="en-US" sz="2400" b="1"/>
        </a:p>
      </dgm:t>
    </dgm:pt>
    <dgm:pt modelId="{332CD284-C552-4F2A-B310-773BA45E68DC}" type="pres">
      <dgm:prSet presAssocID="{F8CBA9B6-0B62-4CA2-B5B1-28C72D03A919}" presName="Name0" presStyleCnt="0">
        <dgm:presLayoutVars>
          <dgm:dir/>
          <dgm:resizeHandles val="exact"/>
        </dgm:presLayoutVars>
      </dgm:prSet>
      <dgm:spPr/>
      <dgm:t>
        <a:bodyPr/>
        <a:lstStyle/>
        <a:p>
          <a:endParaRPr lang="en-US"/>
        </a:p>
      </dgm:t>
    </dgm:pt>
    <dgm:pt modelId="{883A3EE7-552D-4737-9729-42FE23A9178B}" type="pres">
      <dgm:prSet presAssocID="{F8CBA9B6-0B62-4CA2-B5B1-28C72D03A919}" presName="cycle" presStyleCnt="0"/>
      <dgm:spPr/>
      <dgm:t>
        <a:bodyPr/>
        <a:lstStyle/>
        <a:p>
          <a:endParaRPr lang="en-US"/>
        </a:p>
      </dgm:t>
    </dgm:pt>
    <dgm:pt modelId="{2F0A417F-ABC9-4D83-9E70-6C732A346D51}" type="pres">
      <dgm:prSet presAssocID="{ED120029-31C3-4FC7-838D-AC10A05FBC93}" presName="nodeFirstNode" presStyleLbl="node1" presStyleIdx="0" presStyleCnt="6">
        <dgm:presLayoutVars>
          <dgm:bulletEnabled val="1"/>
        </dgm:presLayoutVars>
      </dgm:prSet>
      <dgm:spPr/>
      <dgm:t>
        <a:bodyPr/>
        <a:lstStyle/>
        <a:p>
          <a:endParaRPr lang="en-US"/>
        </a:p>
      </dgm:t>
    </dgm:pt>
    <dgm:pt modelId="{367427EE-F048-4EF2-8FE0-8ED2B067D195}" type="pres">
      <dgm:prSet presAssocID="{78CC276A-0FB5-45E6-917E-64A96CE5730C}" presName="sibTransFirstNode" presStyleLbl="bgShp" presStyleIdx="0" presStyleCnt="1"/>
      <dgm:spPr/>
      <dgm:t>
        <a:bodyPr/>
        <a:lstStyle/>
        <a:p>
          <a:endParaRPr lang="en-US"/>
        </a:p>
      </dgm:t>
    </dgm:pt>
    <dgm:pt modelId="{1EFE61E6-53FA-4499-B685-8299C438B374}" type="pres">
      <dgm:prSet presAssocID="{08C36CFA-C142-4C5A-8D4B-CE220F827BF7}" presName="nodeFollowingNodes" presStyleLbl="node1" presStyleIdx="1" presStyleCnt="6" custRadScaleRad="101451" custRadScaleInc="11477">
        <dgm:presLayoutVars>
          <dgm:bulletEnabled val="1"/>
        </dgm:presLayoutVars>
      </dgm:prSet>
      <dgm:spPr/>
      <dgm:t>
        <a:bodyPr/>
        <a:lstStyle/>
        <a:p>
          <a:endParaRPr lang="en-US"/>
        </a:p>
      </dgm:t>
    </dgm:pt>
    <dgm:pt modelId="{26902443-A5EF-4CE8-8F63-F4D951F37FF0}" type="pres">
      <dgm:prSet presAssocID="{4AA6E193-5121-4E7F-84C2-26F8966B88BF}" presName="nodeFollowingNodes" presStyleLbl="node1" presStyleIdx="2" presStyleCnt="6" custRadScaleRad="101450" custRadScaleInc="-11477">
        <dgm:presLayoutVars>
          <dgm:bulletEnabled val="1"/>
        </dgm:presLayoutVars>
      </dgm:prSet>
      <dgm:spPr/>
      <dgm:t>
        <a:bodyPr/>
        <a:lstStyle/>
        <a:p>
          <a:endParaRPr lang="en-US"/>
        </a:p>
      </dgm:t>
    </dgm:pt>
    <dgm:pt modelId="{F397E16A-1AE3-4939-B2EA-A83A53557779}" type="pres">
      <dgm:prSet presAssocID="{55CB988F-6FCF-4DDE-AA1C-A7B5FB3E34A7}" presName="nodeFollowingNodes" presStyleLbl="node1" presStyleIdx="3" presStyleCnt="6">
        <dgm:presLayoutVars>
          <dgm:bulletEnabled val="1"/>
        </dgm:presLayoutVars>
      </dgm:prSet>
      <dgm:spPr/>
      <dgm:t>
        <a:bodyPr/>
        <a:lstStyle/>
        <a:p>
          <a:endParaRPr lang="en-US"/>
        </a:p>
      </dgm:t>
    </dgm:pt>
    <dgm:pt modelId="{FFAF72D2-4265-40D0-A005-51D0C073339A}" type="pres">
      <dgm:prSet presAssocID="{BB725429-3315-4969-888A-D7E0DCBC6F15}" presName="nodeFollowingNodes" presStyleLbl="node1" presStyleIdx="4" presStyleCnt="6" custRadScaleRad="101450" custRadScaleInc="11477">
        <dgm:presLayoutVars>
          <dgm:bulletEnabled val="1"/>
        </dgm:presLayoutVars>
      </dgm:prSet>
      <dgm:spPr/>
      <dgm:t>
        <a:bodyPr/>
        <a:lstStyle/>
        <a:p>
          <a:endParaRPr lang="en-US"/>
        </a:p>
      </dgm:t>
    </dgm:pt>
    <dgm:pt modelId="{8C5B880C-3C2E-4469-B14E-70E1BAFE7FA8}" type="pres">
      <dgm:prSet presAssocID="{B995F6A3-2F9D-4CD2-85F5-0A3334551318}" presName="nodeFollowingNodes" presStyleLbl="node1" presStyleIdx="5" presStyleCnt="6" custRadScaleRad="101103" custRadScaleInc="-12341">
        <dgm:presLayoutVars>
          <dgm:bulletEnabled val="1"/>
        </dgm:presLayoutVars>
      </dgm:prSet>
      <dgm:spPr/>
      <dgm:t>
        <a:bodyPr/>
        <a:lstStyle/>
        <a:p>
          <a:endParaRPr lang="en-US"/>
        </a:p>
      </dgm:t>
    </dgm:pt>
  </dgm:ptLst>
  <dgm:cxnLst>
    <dgm:cxn modelId="{770E6920-E666-4993-BB5B-92DADA70B738}" type="presOf" srcId="{ED120029-31C3-4FC7-838D-AC10A05FBC93}" destId="{2F0A417F-ABC9-4D83-9E70-6C732A346D51}" srcOrd="0" destOrd="0" presId="urn:microsoft.com/office/officeart/2005/8/layout/cycle3"/>
    <dgm:cxn modelId="{AB8515EE-A68E-4B30-91AF-74059B0B2B8A}" type="presOf" srcId="{08C36CFA-C142-4C5A-8D4B-CE220F827BF7}" destId="{1EFE61E6-53FA-4499-B685-8299C438B374}" srcOrd="0" destOrd="0" presId="urn:microsoft.com/office/officeart/2005/8/layout/cycle3"/>
    <dgm:cxn modelId="{7EE60B1A-5059-49AA-BDD3-2D45786681EC}" srcId="{F8CBA9B6-0B62-4CA2-B5B1-28C72D03A919}" destId="{ED120029-31C3-4FC7-838D-AC10A05FBC93}" srcOrd="0" destOrd="0" parTransId="{A2D9D67C-E4AD-4F93-9EF0-E9AAD1DCC044}" sibTransId="{78CC276A-0FB5-45E6-917E-64A96CE5730C}"/>
    <dgm:cxn modelId="{BADEEF32-BA16-47B5-9B8F-377A0A72BA96}" type="presOf" srcId="{4AA6E193-5121-4E7F-84C2-26F8966B88BF}" destId="{26902443-A5EF-4CE8-8F63-F4D951F37FF0}" srcOrd="0" destOrd="0" presId="urn:microsoft.com/office/officeart/2005/8/layout/cycle3"/>
    <dgm:cxn modelId="{C362F8E7-F761-44DD-97D2-EF3B8DC41B8C}" type="presOf" srcId="{55CB988F-6FCF-4DDE-AA1C-A7B5FB3E34A7}" destId="{F397E16A-1AE3-4939-B2EA-A83A53557779}" srcOrd="0" destOrd="0" presId="urn:microsoft.com/office/officeart/2005/8/layout/cycle3"/>
    <dgm:cxn modelId="{11618D40-B527-4DF5-944E-1BB63F82FA31}" type="presOf" srcId="{B995F6A3-2F9D-4CD2-85F5-0A3334551318}" destId="{8C5B880C-3C2E-4469-B14E-70E1BAFE7FA8}" srcOrd="0" destOrd="0" presId="urn:microsoft.com/office/officeart/2005/8/layout/cycle3"/>
    <dgm:cxn modelId="{93F2C8A9-0D6F-412F-9BCB-E63DAF174BC8}" srcId="{F8CBA9B6-0B62-4CA2-B5B1-28C72D03A919}" destId="{4AA6E193-5121-4E7F-84C2-26F8966B88BF}" srcOrd="2" destOrd="0" parTransId="{58718F23-2C50-4560-A7EA-3B70A6706C45}" sibTransId="{F9645412-E02C-41B1-B286-3C5E06D56E56}"/>
    <dgm:cxn modelId="{606119E6-2144-4CBD-80AA-4603B23AF2B0}" type="presOf" srcId="{BB725429-3315-4969-888A-D7E0DCBC6F15}" destId="{FFAF72D2-4265-40D0-A005-51D0C073339A}" srcOrd="0" destOrd="0" presId="urn:microsoft.com/office/officeart/2005/8/layout/cycle3"/>
    <dgm:cxn modelId="{1A7320E8-D971-4785-B470-9333381891B9}" type="presOf" srcId="{78CC276A-0FB5-45E6-917E-64A96CE5730C}" destId="{367427EE-F048-4EF2-8FE0-8ED2B067D195}" srcOrd="0" destOrd="0" presId="urn:microsoft.com/office/officeart/2005/8/layout/cycle3"/>
    <dgm:cxn modelId="{7A814C60-6201-4C46-AA7F-88F2EE543B36}" type="presOf" srcId="{F8CBA9B6-0B62-4CA2-B5B1-28C72D03A919}" destId="{332CD284-C552-4F2A-B310-773BA45E68DC}" srcOrd="0" destOrd="0" presId="urn:microsoft.com/office/officeart/2005/8/layout/cycle3"/>
    <dgm:cxn modelId="{AA9CC3C2-247D-436B-9238-4A9E72FE6114}" srcId="{F8CBA9B6-0B62-4CA2-B5B1-28C72D03A919}" destId="{B995F6A3-2F9D-4CD2-85F5-0A3334551318}" srcOrd="5" destOrd="0" parTransId="{C33ACBC8-9C94-435B-9C93-27464E60DABF}" sibTransId="{F1565DE5-3EBE-4054-A1C0-1A2976042ECA}"/>
    <dgm:cxn modelId="{B3A1665B-4F60-4534-A3FE-8F3996E65CAC}" srcId="{F8CBA9B6-0B62-4CA2-B5B1-28C72D03A919}" destId="{08C36CFA-C142-4C5A-8D4B-CE220F827BF7}" srcOrd="1" destOrd="0" parTransId="{FEA38470-762A-4B7A-9AC1-803316E85F99}" sibTransId="{EEAE769D-6063-4877-810B-BE7A796DFF29}"/>
    <dgm:cxn modelId="{B8BE9F68-A9FE-4EA8-9CE4-F1BD228DBEC3}" srcId="{F8CBA9B6-0B62-4CA2-B5B1-28C72D03A919}" destId="{BB725429-3315-4969-888A-D7E0DCBC6F15}" srcOrd="4" destOrd="0" parTransId="{C83FBD94-4AA8-4918-8629-506D2610D50F}" sibTransId="{E6D52F19-BC4A-40A9-9E84-684744992331}"/>
    <dgm:cxn modelId="{64E005A5-9E8D-4DFA-8226-6FA84E51C515}" srcId="{F8CBA9B6-0B62-4CA2-B5B1-28C72D03A919}" destId="{55CB988F-6FCF-4DDE-AA1C-A7B5FB3E34A7}" srcOrd="3" destOrd="0" parTransId="{AC759516-251A-49B2-A92C-D274F1A73DA2}" sibTransId="{71019B48-60EC-4899-AF9C-5E6A94D19D6F}"/>
    <dgm:cxn modelId="{1F995C7D-BF9E-432E-BEF2-B00D36749B36}" type="presParOf" srcId="{332CD284-C552-4F2A-B310-773BA45E68DC}" destId="{883A3EE7-552D-4737-9729-42FE23A9178B}" srcOrd="0" destOrd="0" presId="urn:microsoft.com/office/officeart/2005/8/layout/cycle3"/>
    <dgm:cxn modelId="{3A8F8A72-2928-4E3F-82D8-F67159007F77}" type="presParOf" srcId="{883A3EE7-552D-4737-9729-42FE23A9178B}" destId="{2F0A417F-ABC9-4D83-9E70-6C732A346D51}" srcOrd="0" destOrd="0" presId="urn:microsoft.com/office/officeart/2005/8/layout/cycle3"/>
    <dgm:cxn modelId="{CAF8F2DC-0C98-46A9-B98D-F158AEE7A10F}" type="presParOf" srcId="{883A3EE7-552D-4737-9729-42FE23A9178B}" destId="{367427EE-F048-4EF2-8FE0-8ED2B067D195}" srcOrd="1" destOrd="0" presId="urn:microsoft.com/office/officeart/2005/8/layout/cycle3"/>
    <dgm:cxn modelId="{09BE4529-6370-4D40-B037-D359784B38E3}" type="presParOf" srcId="{883A3EE7-552D-4737-9729-42FE23A9178B}" destId="{1EFE61E6-53FA-4499-B685-8299C438B374}" srcOrd="2" destOrd="0" presId="urn:microsoft.com/office/officeart/2005/8/layout/cycle3"/>
    <dgm:cxn modelId="{735BDC64-A7A0-4D90-AE1E-2B6C2F8D1100}" type="presParOf" srcId="{883A3EE7-552D-4737-9729-42FE23A9178B}" destId="{26902443-A5EF-4CE8-8F63-F4D951F37FF0}" srcOrd="3" destOrd="0" presId="urn:microsoft.com/office/officeart/2005/8/layout/cycle3"/>
    <dgm:cxn modelId="{A8EA44D5-C565-4A28-B04B-FBEA99C3D6BD}" type="presParOf" srcId="{883A3EE7-552D-4737-9729-42FE23A9178B}" destId="{F397E16A-1AE3-4939-B2EA-A83A53557779}" srcOrd="4" destOrd="0" presId="urn:microsoft.com/office/officeart/2005/8/layout/cycle3"/>
    <dgm:cxn modelId="{B4C70BC4-BD96-417D-A9CA-9865E7743A90}" type="presParOf" srcId="{883A3EE7-552D-4737-9729-42FE23A9178B}" destId="{FFAF72D2-4265-40D0-A005-51D0C073339A}" srcOrd="5" destOrd="0" presId="urn:microsoft.com/office/officeart/2005/8/layout/cycle3"/>
    <dgm:cxn modelId="{A57FFBEB-5D5D-42D3-B6A3-34A62A363990}" type="presParOf" srcId="{883A3EE7-552D-4737-9729-42FE23A9178B}" destId="{8C5B880C-3C2E-4469-B14E-70E1BAFE7FA8}" srcOrd="6"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C6A3B9-8345-4403-82AA-F973BBF9D6FE}"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en-US"/>
        </a:p>
      </dgm:t>
    </dgm:pt>
    <dgm:pt modelId="{45D44CAD-1AB8-4B88-9A14-12EF63212658}">
      <dgm:prSet/>
      <dgm:spPr/>
      <dgm:t>
        <a:bodyPr/>
        <a:lstStyle/>
        <a:p>
          <a:pPr rtl="0"/>
          <a:r>
            <a:rPr lang="en-US" b="1" dirty="0" smtClean="0">
              <a:solidFill>
                <a:schemeClr val="bg1"/>
              </a:solidFill>
            </a:rPr>
            <a:t>Define and Assign Roles and Responsibilities:</a:t>
          </a:r>
          <a:endParaRPr lang="en-US" b="1" dirty="0">
            <a:solidFill>
              <a:schemeClr val="bg1"/>
            </a:solidFill>
          </a:endParaRPr>
        </a:p>
      </dgm:t>
    </dgm:pt>
    <dgm:pt modelId="{9477F641-85B7-48CA-952F-D6C1B7DFF742}" type="parTrans" cxnId="{92674A39-9870-41A3-B4D2-EBB3F5BE2AA0}">
      <dgm:prSet/>
      <dgm:spPr/>
      <dgm:t>
        <a:bodyPr/>
        <a:lstStyle/>
        <a:p>
          <a:endParaRPr lang="en-US"/>
        </a:p>
      </dgm:t>
    </dgm:pt>
    <dgm:pt modelId="{D33D895E-94C0-4C5A-87D6-7F834D5253BF}" type="sibTrans" cxnId="{92674A39-9870-41A3-B4D2-EBB3F5BE2AA0}">
      <dgm:prSet/>
      <dgm:spPr/>
      <dgm:t>
        <a:bodyPr/>
        <a:lstStyle/>
        <a:p>
          <a:endParaRPr lang="en-US"/>
        </a:p>
      </dgm:t>
    </dgm:pt>
    <dgm:pt modelId="{46628A3B-9025-4DEB-9C57-0A1BA68C8012}">
      <dgm:prSet custT="1"/>
      <dgm:spPr/>
      <dgm:t>
        <a:bodyPr/>
        <a:lstStyle/>
        <a:p>
          <a:pPr rtl="0"/>
          <a:r>
            <a:rPr lang="en-US" sz="2400" dirty="0" smtClean="0"/>
            <a:t>Review all policies and procedures.</a:t>
          </a:r>
          <a:endParaRPr lang="en-US" sz="2400" dirty="0"/>
        </a:p>
      </dgm:t>
    </dgm:pt>
    <dgm:pt modelId="{607CF798-5951-4287-BFB1-A919492B1428}" type="parTrans" cxnId="{F1BB2E1B-FFF0-4BF6-A8C6-58128BF81E0D}">
      <dgm:prSet/>
      <dgm:spPr/>
      <dgm:t>
        <a:bodyPr/>
        <a:lstStyle/>
        <a:p>
          <a:endParaRPr lang="en-US"/>
        </a:p>
      </dgm:t>
    </dgm:pt>
    <dgm:pt modelId="{20480083-1FAF-43D7-8698-111CAE6F666B}" type="sibTrans" cxnId="{F1BB2E1B-FFF0-4BF6-A8C6-58128BF81E0D}">
      <dgm:prSet/>
      <dgm:spPr/>
      <dgm:t>
        <a:bodyPr/>
        <a:lstStyle/>
        <a:p>
          <a:endParaRPr lang="en-US"/>
        </a:p>
      </dgm:t>
    </dgm:pt>
    <dgm:pt modelId="{6F9A84CD-EBC5-4B12-A3A2-CFEF73461B1D}">
      <dgm:prSet custT="1"/>
      <dgm:spPr/>
      <dgm:t>
        <a:bodyPr/>
        <a:lstStyle/>
        <a:p>
          <a:pPr rtl="0"/>
          <a:r>
            <a:rPr lang="en-US" sz="2400" dirty="0" smtClean="0"/>
            <a:t>Establish procedures for managing, maintaining, and operating specialized medical equipment and supplies.</a:t>
          </a:r>
          <a:endParaRPr lang="en-US" sz="2400" dirty="0"/>
        </a:p>
      </dgm:t>
    </dgm:pt>
    <dgm:pt modelId="{18645D23-A17D-4173-B9FA-D2A296DDE352}" type="parTrans" cxnId="{D93CD465-622A-4606-9629-1D7E8E025312}">
      <dgm:prSet/>
      <dgm:spPr/>
      <dgm:t>
        <a:bodyPr/>
        <a:lstStyle/>
        <a:p>
          <a:endParaRPr lang="en-US"/>
        </a:p>
      </dgm:t>
    </dgm:pt>
    <dgm:pt modelId="{340BED65-1BB1-4C7D-B6AE-C4DE33AFCA03}" type="sibTrans" cxnId="{D93CD465-622A-4606-9629-1D7E8E025312}">
      <dgm:prSet/>
      <dgm:spPr/>
      <dgm:t>
        <a:bodyPr/>
        <a:lstStyle/>
        <a:p>
          <a:endParaRPr lang="en-US"/>
        </a:p>
      </dgm:t>
    </dgm:pt>
    <dgm:pt modelId="{8F5ABA55-4A15-4C97-A369-098022F8B861}">
      <dgm:prSet custT="1"/>
      <dgm:spPr/>
      <dgm:t>
        <a:bodyPr/>
        <a:lstStyle/>
        <a:p>
          <a:pPr rtl="0"/>
          <a:r>
            <a:rPr lang="en-US" sz="2400" dirty="0" smtClean="0"/>
            <a:t>Serve as trainers to other community partners.</a:t>
          </a:r>
          <a:endParaRPr lang="en-US" sz="2400" dirty="0"/>
        </a:p>
      </dgm:t>
    </dgm:pt>
    <dgm:pt modelId="{A08DDE40-D2F0-45FA-A0A0-CE1E284F02DD}" type="parTrans" cxnId="{42E5F905-7293-4143-8F4E-04A4EC78A267}">
      <dgm:prSet/>
      <dgm:spPr/>
      <dgm:t>
        <a:bodyPr/>
        <a:lstStyle/>
        <a:p>
          <a:endParaRPr lang="en-US"/>
        </a:p>
      </dgm:t>
    </dgm:pt>
    <dgm:pt modelId="{680B1BE6-0E4A-4BE1-BA82-615E31C2150E}" type="sibTrans" cxnId="{42E5F905-7293-4143-8F4E-04A4EC78A267}">
      <dgm:prSet/>
      <dgm:spPr/>
      <dgm:t>
        <a:bodyPr/>
        <a:lstStyle/>
        <a:p>
          <a:endParaRPr lang="en-US"/>
        </a:p>
      </dgm:t>
    </dgm:pt>
    <dgm:pt modelId="{D3BAEE1C-27D1-4FB8-B85A-551168F31BF6}">
      <dgm:prSet/>
      <dgm:spPr/>
      <dgm:t>
        <a:bodyPr/>
        <a:lstStyle/>
        <a:p>
          <a:pPr rtl="0"/>
          <a:r>
            <a:rPr lang="en-US" b="1" dirty="0" smtClean="0">
              <a:solidFill>
                <a:schemeClr val="bg1"/>
              </a:solidFill>
            </a:rPr>
            <a:t>Determine a Regular Schedule of Meetings:</a:t>
          </a:r>
          <a:endParaRPr lang="en-US" b="1" dirty="0">
            <a:solidFill>
              <a:schemeClr val="bg1"/>
            </a:solidFill>
          </a:endParaRPr>
        </a:p>
      </dgm:t>
    </dgm:pt>
    <dgm:pt modelId="{20FADCF5-5A46-4742-9DA5-977A2277D875}" type="parTrans" cxnId="{8943C7DD-2CCA-4E5D-A887-4215B42830F4}">
      <dgm:prSet/>
      <dgm:spPr/>
      <dgm:t>
        <a:bodyPr/>
        <a:lstStyle/>
        <a:p>
          <a:endParaRPr lang="en-US"/>
        </a:p>
      </dgm:t>
    </dgm:pt>
    <dgm:pt modelId="{35607A46-31EF-4490-B7DC-6AE07B7FE6DE}" type="sibTrans" cxnId="{8943C7DD-2CCA-4E5D-A887-4215B42830F4}">
      <dgm:prSet/>
      <dgm:spPr/>
      <dgm:t>
        <a:bodyPr/>
        <a:lstStyle/>
        <a:p>
          <a:endParaRPr lang="en-US"/>
        </a:p>
      </dgm:t>
    </dgm:pt>
    <dgm:pt modelId="{6471F46C-8207-42A8-8B3C-2E00D820DFD7}">
      <dgm:prSet custT="1"/>
      <dgm:spPr/>
      <dgm:t>
        <a:bodyPr/>
        <a:lstStyle/>
        <a:p>
          <a:pPr rtl="0"/>
          <a:r>
            <a:rPr lang="en-US" sz="2400" dirty="0" smtClean="0"/>
            <a:t>Facilitate discussions to get community buy-in and support.</a:t>
          </a:r>
          <a:endParaRPr lang="en-US" sz="2400" dirty="0"/>
        </a:p>
      </dgm:t>
    </dgm:pt>
    <dgm:pt modelId="{79BDC8DB-E210-40A5-BA2E-C2D2293292A4}" type="parTrans" cxnId="{F0116012-28AD-45FE-BDFD-A3CE9DB900DD}">
      <dgm:prSet/>
      <dgm:spPr/>
      <dgm:t>
        <a:bodyPr/>
        <a:lstStyle/>
        <a:p>
          <a:endParaRPr lang="en-US"/>
        </a:p>
      </dgm:t>
    </dgm:pt>
    <dgm:pt modelId="{4835B140-96C0-456F-A9CE-3F4BA58E4420}" type="sibTrans" cxnId="{F0116012-28AD-45FE-BDFD-A3CE9DB900DD}">
      <dgm:prSet/>
      <dgm:spPr/>
      <dgm:t>
        <a:bodyPr/>
        <a:lstStyle/>
        <a:p>
          <a:endParaRPr lang="en-US"/>
        </a:p>
      </dgm:t>
    </dgm:pt>
    <dgm:pt modelId="{9D7A1F0F-120E-4D7A-8E8E-0C3510635637}" type="pres">
      <dgm:prSet presAssocID="{20C6A3B9-8345-4403-82AA-F973BBF9D6FE}" presName="linear" presStyleCnt="0">
        <dgm:presLayoutVars>
          <dgm:animLvl val="lvl"/>
          <dgm:resizeHandles val="exact"/>
        </dgm:presLayoutVars>
      </dgm:prSet>
      <dgm:spPr/>
      <dgm:t>
        <a:bodyPr/>
        <a:lstStyle/>
        <a:p>
          <a:endParaRPr lang="en-US"/>
        </a:p>
      </dgm:t>
    </dgm:pt>
    <dgm:pt modelId="{21D3495E-A9E7-45DD-9F75-C5E4C71B164A}" type="pres">
      <dgm:prSet presAssocID="{45D44CAD-1AB8-4B88-9A14-12EF63212658}" presName="parentText" presStyleLbl="node1" presStyleIdx="0" presStyleCnt="2" custScaleY="127796" custLinFactNeighborY="-8042">
        <dgm:presLayoutVars>
          <dgm:chMax val="0"/>
          <dgm:bulletEnabled val="1"/>
        </dgm:presLayoutVars>
      </dgm:prSet>
      <dgm:spPr/>
      <dgm:t>
        <a:bodyPr/>
        <a:lstStyle/>
        <a:p>
          <a:endParaRPr lang="en-US"/>
        </a:p>
      </dgm:t>
    </dgm:pt>
    <dgm:pt modelId="{BDE5F5FE-8FC1-4BE0-9818-85A69454960B}" type="pres">
      <dgm:prSet presAssocID="{45D44CAD-1AB8-4B88-9A14-12EF63212658}" presName="childText" presStyleLbl="revTx" presStyleIdx="0" presStyleCnt="2" custLinFactNeighborY="-5334">
        <dgm:presLayoutVars>
          <dgm:bulletEnabled val="1"/>
        </dgm:presLayoutVars>
      </dgm:prSet>
      <dgm:spPr/>
      <dgm:t>
        <a:bodyPr/>
        <a:lstStyle/>
        <a:p>
          <a:endParaRPr lang="en-US"/>
        </a:p>
      </dgm:t>
    </dgm:pt>
    <dgm:pt modelId="{B244D12F-1880-4DFA-B76F-5DF9B7CF2F2D}" type="pres">
      <dgm:prSet presAssocID="{D3BAEE1C-27D1-4FB8-B85A-551168F31BF6}" presName="parentText" presStyleLbl="node1" presStyleIdx="1" presStyleCnt="2" custScaleY="120738" custLinFactNeighborY="12875">
        <dgm:presLayoutVars>
          <dgm:chMax val="0"/>
          <dgm:bulletEnabled val="1"/>
        </dgm:presLayoutVars>
      </dgm:prSet>
      <dgm:spPr/>
      <dgm:t>
        <a:bodyPr/>
        <a:lstStyle/>
        <a:p>
          <a:endParaRPr lang="en-US"/>
        </a:p>
      </dgm:t>
    </dgm:pt>
    <dgm:pt modelId="{3C7C6959-1A2F-47A4-AB98-07BE2264D95F}" type="pres">
      <dgm:prSet presAssocID="{D3BAEE1C-27D1-4FB8-B85A-551168F31BF6}" presName="childText" presStyleLbl="revTx" presStyleIdx="1" presStyleCnt="2" custLinFactNeighborY="33463">
        <dgm:presLayoutVars>
          <dgm:bulletEnabled val="1"/>
        </dgm:presLayoutVars>
      </dgm:prSet>
      <dgm:spPr/>
      <dgm:t>
        <a:bodyPr/>
        <a:lstStyle/>
        <a:p>
          <a:endParaRPr lang="en-US"/>
        </a:p>
      </dgm:t>
    </dgm:pt>
  </dgm:ptLst>
  <dgm:cxnLst>
    <dgm:cxn modelId="{9F88757E-8609-4E55-B497-D573C98914D4}" type="presOf" srcId="{45D44CAD-1AB8-4B88-9A14-12EF63212658}" destId="{21D3495E-A9E7-45DD-9F75-C5E4C71B164A}" srcOrd="0" destOrd="0" presId="urn:microsoft.com/office/officeart/2005/8/layout/vList2"/>
    <dgm:cxn modelId="{49AFC94A-B028-4975-91E3-75D6DDE390F3}" type="presOf" srcId="{D3BAEE1C-27D1-4FB8-B85A-551168F31BF6}" destId="{B244D12F-1880-4DFA-B76F-5DF9B7CF2F2D}" srcOrd="0" destOrd="0" presId="urn:microsoft.com/office/officeart/2005/8/layout/vList2"/>
    <dgm:cxn modelId="{D37BB2B6-7BC1-428C-BCB0-0E929E3EE29B}" type="presOf" srcId="{20C6A3B9-8345-4403-82AA-F973BBF9D6FE}" destId="{9D7A1F0F-120E-4D7A-8E8E-0C3510635637}" srcOrd="0" destOrd="0" presId="urn:microsoft.com/office/officeart/2005/8/layout/vList2"/>
    <dgm:cxn modelId="{42E5F905-7293-4143-8F4E-04A4EC78A267}" srcId="{45D44CAD-1AB8-4B88-9A14-12EF63212658}" destId="{8F5ABA55-4A15-4C97-A369-098022F8B861}" srcOrd="2" destOrd="0" parTransId="{A08DDE40-D2F0-45FA-A0A0-CE1E284F02DD}" sibTransId="{680B1BE6-0E4A-4BE1-BA82-615E31C2150E}"/>
    <dgm:cxn modelId="{F0116012-28AD-45FE-BDFD-A3CE9DB900DD}" srcId="{D3BAEE1C-27D1-4FB8-B85A-551168F31BF6}" destId="{6471F46C-8207-42A8-8B3C-2E00D820DFD7}" srcOrd="0" destOrd="0" parTransId="{79BDC8DB-E210-40A5-BA2E-C2D2293292A4}" sibTransId="{4835B140-96C0-456F-A9CE-3F4BA58E4420}"/>
    <dgm:cxn modelId="{D93CD465-622A-4606-9629-1D7E8E025312}" srcId="{45D44CAD-1AB8-4B88-9A14-12EF63212658}" destId="{6F9A84CD-EBC5-4B12-A3A2-CFEF73461B1D}" srcOrd="1" destOrd="0" parTransId="{18645D23-A17D-4173-B9FA-D2A296DDE352}" sibTransId="{340BED65-1BB1-4C7D-B6AE-C4DE33AFCA03}"/>
    <dgm:cxn modelId="{F1BB2E1B-FFF0-4BF6-A8C6-58128BF81E0D}" srcId="{45D44CAD-1AB8-4B88-9A14-12EF63212658}" destId="{46628A3B-9025-4DEB-9C57-0A1BA68C8012}" srcOrd="0" destOrd="0" parTransId="{607CF798-5951-4287-BFB1-A919492B1428}" sibTransId="{20480083-1FAF-43D7-8698-111CAE6F666B}"/>
    <dgm:cxn modelId="{B0902DC4-1BE1-41EA-A6F7-EC63868A1F35}" type="presOf" srcId="{8F5ABA55-4A15-4C97-A369-098022F8B861}" destId="{BDE5F5FE-8FC1-4BE0-9818-85A69454960B}" srcOrd="0" destOrd="2" presId="urn:microsoft.com/office/officeart/2005/8/layout/vList2"/>
    <dgm:cxn modelId="{0FD0B3E0-AD8E-469D-8BEE-7945F1438C9A}" type="presOf" srcId="{46628A3B-9025-4DEB-9C57-0A1BA68C8012}" destId="{BDE5F5FE-8FC1-4BE0-9818-85A69454960B}" srcOrd="0" destOrd="0" presId="urn:microsoft.com/office/officeart/2005/8/layout/vList2"/>
    <dgm:cxn modelId="{8943C7DD-2CCA-4E5D-A887-4215B42830F4}" srcId="{20C6A3B9-8345-4403-82AA-F973BBF9D6FE}" destId="{D3BAEE1C-27D1-4FB8-B85A-551168F31BF6}" srcOrd="1" destOrd="0" parTransId="{20FADCF5-5A46-4742-9DA5-977A2277D875}" sibTransId="{35607A46-31EF-4490-B7DC-6AE07B7FE6DE}"/>
    <dgm:cxn modelId="{92674A39-9870-41A3-B4D2-EBB3F5BE2AA0}" srcId="{20C6A3B9-8345-4403-82AA-F973BBF9D6FE}" destId="{45D44CAD-1AB8-4B88-9A14-12EF63212658}" srcOrd="0" destOrd="0" parTransId="{9477F641-85B7-48CA-952F-D6C1B7DFF742}" sibTransId="{D33D895E-94C0-4C5A-87D6-7F834D5253BF}"/>
    <dgm:cxn modelId="{36D0B393-8A59-469E-9CB6-E800877A511E}" type="presOf" srcId="{6F9A84CD-EBC5-4B12-A3A2-CFEF73461B1D}" destId="{BDE5F5FE-8FC1-4BE0-9818-85A69454960B}" srcOrd="0" destOrd="1" presId="urn:microsoft.com/office/officeart/2005/8/layout/vList2"/>
    <dgm:cxn modelId="{8DF1D823-C1C6-44F7-8854-B4DB4A42131C}" type="presOf" srcId="{6471F46C-8207-42A8-8B3C-2E00D820DFD7}" destId="{3C7C6959-1A2F-47A4-AB98-07BE2264D95F}" srcOrd="0" destOrd="0" presId="urn:microsoft.com/office/officeart/2005/8/layout/vList2"/>
    <dgm:cxn modelId="{2B2B9ADE-C73D-4B0F-B0B4-808E3E44CD85}" type="presParOf" srcId="{9D7A1F0F-120E-4D7A-8E8E-0C3510635637}" destId="{21D3495E-A9E7-45DD-9F75-C5E4C71B164A}" srcOrd="0" destOrd="0" presId="urn:microsoft.com/office/officeart/2005/8/layout/vList2"/>
    <dgm:cxn modelId="{938B91F9-7B91-4428-B217-88CFE9CC7FE9}" type="presParOf" srcId="{9D7A1F0F-120E-4D7A-8E8E-0C3510635637}" destId="{BDE5F5FE-8FC1-4BE0-9818-85A69454960B}" srcOrd="1" destOrd="0" presId="urn:microsoft.com/office/officeart/2005/8/layout/vList2"/>
    <dgm:cxn modelId="{B7D8EAE0-ACBE-463A-AFA1-D30900F721F8}" type="presParOf" srcId="{9D7A1F0F-120E-4D7A-8E8E-0C3510635637}" destId="{B244D12F-1880-4DFA-B76F-5DF9B7CF2F2D}" srcOrd="2" destOrd="0" presId="urn:microsoft.com/office/officeart/2005/8/layout/vList2"/>
    <dgm:cxn modelId="{88C73356-7896-41D1-A235-E6E73AF784ED}" type="presParOf" srcId="{9D7A1F0F-120E-4D7A-8E8E-0C3510635637}" destId="{3C7C6959-1A2F-47A4-AB98-07BE2264D95F}" srcOrd="3" destOrd="0" presId="urn:microsoft.com/office/officeart/2005/8/layout/vList2"/>
  </dgm:cxnLst>
  <dgm:bg>
    <a:solidFill>
      <a:schemeClr val="accent5">
        <a:lumMod val="20000"/>
        <a:lumOff val="80000"/>
        <a:alpha val="53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DD6AE7-EFFB-4482-A504-90574FFFBB10}" type="doc">
      <dgm:prSet loTypeId="urn:microsoft.com/office/officeart/2005/8/layout/lProcess2" loCatId="relationship" qsTypeId="urn:microsoft.com/office/officeart/2005/8/quickstyle/simple1" qsCatId="simple" csTypeId="urn:microsoft.com/office/officeart/2005/8/colors/colorful3" csCatId="colorful" phldr="1"/>
      <dgm:spPr/>
      <dgm:t>
        <a:bodyPr/>
        <a:lstStyle/>
        <a:p>
          <a:endParaRPr lang="en-US"/>
        </a:p>
      </dgm:t>
    </dgm:pt>
    <dgm:pt modelId="{39FE0B23-2DA1-47B3-9987-A6A989300A11}">
      <dgm:prSet phldrT="[Text]" custT="1"/>
      <dgm:spPr/>
      <dgm:t>
        <a:bodyPr/>
        <a:lstStyle/>
        <a:p>
          <a:r>
            <a:rPr lang="en-US" sz="2400" b="1" dirty="0" smtClean="0"/>
            <a:t>Check alert systems:</a:t>
          </a:r>
          <a:endParaRPr lang="en-US" sz="2400" b="1" dirty="0"/>
        </a:p>
      </dgm:t>
    </dgm:pt>
    <dgm:pt modelId="{7B8FF21D-1133-44ED-A386-3713F4CE085B}" type="parTrans" cxnId="{72C46739-8F7C-40D5-8A01-15A42F47BF50}">
      <dgm:prSet/>
      <dgm:spPr/>
      <dgm:t>
        <a:bodyPr/>
        <a:lstStyle/>
        <a:p>
          <a:endParaRPr lang="en-US" b="0"/>
        </a:p>
      </dgm:t>
    </dgm:pt>
    <dgm:pt modelId="{AFAF9DFD-4A43-4306-9999-06152438776C}" type="sibTrans" cxnId="{72C46739-8F7C-40D5-8A01-15A42F47BF50}">
      <dgm:prSet/>
      <dgm:spPr/>
      <dgm:t>
        <a:bodyPr/>
        <a:lstStyle/>
        <a:p>
          <a:endParaRPr lang="en-US" b="0"/>
        </a:p>
      </dgm:t>
    </dgm:pt>
    <dgm:pt modelId="{E6D3B679-74BD-4A23-A0CC-500B3952E81F}">
      <dgm:prSet phldrT="[Text]"/>
      <dgm:spPr/>
      <dgm:t>
        <a:bodyPr/>
        <a:lstStyle/>
        <a:p>
          <a:r>
            <a:rPr lang="en-US" b="0" dirty="0" smtClean="0"/>
            <a:t>Are they appropriate and relevant?</a:t>
          </a:r>
          <a:endParaRPr lang="en-US" b="0" dirty="0"/>
        </a:p>
      </dgm:t>
    </dgm:pt>
    <dgm:pt modelId="{FF0C6281-D4FF-46F8-84BB-AD5307E8B919}" type="parTrans" cxnId="{0CEDC2DA-68F2-4A8F-92F9-008715481848}">
      <dgm:prSet/>
      <dgm:spPr/>
      <dgm:t>
        <a:bodyPr/>
        <a:lstStyle/>
        <a:p>
          <a:endParaRPr lang="en-US" b="0"/>
        </a:p>
      </dgm:t>
    </dgm:pt>
    <dgm:pt modelId="{3003FA61-CFAA-4525-A013-913D228C5EF3}" type="sibTrans" cxnId="{0CEDC2DA-68F2-4A8F-92F9-008715481848}">
      <dgm:prSet/>
      <dgm:spPr/>
      <dgm:t>
        <a:bodyPr/>
        <a:lstStyle/>
        <a:p>
          <a:endParaRPr lang="en-US" b="0"/>
        </a:p>
      </dgm:t>
    </dgm:pt>
    <dgm:pt modelId="{32B9CC31-D698-442C-AFEE-A99E0F613DEB}">
      <dgm:prSet phldrT="[Text]"/>
      <dgm:spPr/>
      <dgm:t>
        <a:bodyPr/>
        <a:lstStyle/>
        <a:p>
          <a:r>
            <a:rPr lang="en-US" b="0" dirty="0" smtClean="0"/>
            <a:t>Are these tested during drills and exercises?</a:t>
          </a:r>
          <a:endParaRPr lang="en-US" b="0" dirty="0"/>
        </a:p>
      </dgm:t>
    </dgm:pt>
    <dgm:pt modelId="{E46939E4-F8F4-4488-AABB-8078E84CBEA6}" type="parTrans" cxnId="{C9706DBF-2A0E-4A5E-B163-3C9CA9D175E3}">
      <dgm:prSet/>
      <dgm:spPr/>
      <dgm:t>
        <a:bodyPr/>
        <a:lstStyle/>
        <a:p>
          <a:endParaRPr lang="en-US" b="0"/>
        </a:p>
      </dgm:t>
    </dgm:pt>
    <dgm:pt modelId="{EE389CE3-D051-4105-B826-5DA0531EEB7F}" type="sibTrans" cxnId="{C9706DBF-2A0E-4A5E-B163-3C9CA9D175E3}">
      <dgm:prSet/>
      <dgm:spPr/>
      <dgm:t>
        <a:bodyPr/>
        <a:lstStyle/>
        <a:p>
          <a:endParaRPr lang="en-US" b="0"/>
        </a:p>
      </dgm:t>
    </dgm:pt>
    <dgm:pt modelId="{FCDB6667-3DB1-47A2-9EFC-46F35F4D0923}">
      <dgm:prSet phldrT="[Text]" custT="1"/>
      <dgm:spPr/>
      <dgm:t>
        <a:bodyPr/>
        <a:lstStyle/>
        <a:p>
          <a:r>
            <a:rPr lang="en-US" sz="2400" b="1" dirty="0" smtClean="0"/>
            <a:t>Ensure that essential supplies and equipment are onsite: </a:t>
          </a:r>
          <a:endParaRPr lang="en-US" sz="2400" b="1" dirty="0"/>
        </a:p>
      </dgm:t>
    </dgm:pt>
    <dgm:pt modelId="{6B4B303B-7738-47CB-9BD5-4FC827B4C30D}" type="parTrans" cxnId="{33E635CA-7726-4EDB-B964-ED379E1F3974}">
      <dgm:prSet/>
      <dgm:spPr/>
      <dgm:t>
        <a:bodyPr/>
        <a:lstStyle/>
        <a:p>
          <a:endParaRPr lang="en-US" b="0"/>
        </a:p>
      </dgm:t>
    </dgm:pt>
    <dgm:pt modelId="{248E73DA-8E3F-4913-8DEA-B50381A81011}" type="sibTrans" cxnId="{33E635CA-7726-4EDB-B964-ED379E1F3974}">
      <dgm:prSet/>
      <dgm:spPr/>
      <dgm:t>
        <a:bodyPr/>
        <a:lstStyle/>
        <a:p>
          <a:endParaRPr lang="en-US" b="0"/>
        </a:p>
      </dgm:t>
    </dgm:pt>
    <dgm:pt modelId="{0868EB34-3422-4A83-9CA9-C9CBFB22F69A}">
      <dgm:prSet phldrT="[Text]"/>
      <dgm:spPr/>
      <dgm:t>
        <a:bodyPr/>
        <a:lstStyle/>
        <a:p>
          <a:r>
            <a:rPr lang="en-US" b="0" dirty="0" smtClean="0"/>
            <a:t>For example, evacuation chairs for schools without elevators.</a:t>
          </a:r>
          <a:endParaRPr lang="en-US" b="0" dirty="0"/>
        </a:p>
      </dgm:t>
    </dgm:pt>
    <dgm:pt modelId="{4055A306-3FB2-41F7-B813-04955AA0A0CB}" type="parTrans" cxnId="{78CF267E-B186-40A4-924E-0236F9116644}">
      <dgm:prSet/>
      <dgm:spPr/>
      <dgm:t>
        <a:bodyPr/>
        <a:lstStyle/>
        <a:p>
          <a:endParaRPr lang="en-US" b="0"/>
        </a:p>
      </dgm:t>
    </dgm:pt>
    <dgm:pt modelId="{2624CE13-BEFE-4F7E-B8B0-3C65C1350CA6}" type="sibTrans" cxnId="{78CF267E-B186-40A4-924E-0236F9116644}">
      <dgm:prSet/>
      <dgm:spPr/>
      <dgm:t>
        <a:bodyPr/>
        <a:lstStyle/>
        <a:p>
          <a:endParaRPr lang="en-US" b="0"/>
        </a:p>
      </dgm:t>
    </dgm:pt>
    <dgm:pt modelId="{7EFA0E77-0AB3-4806-B603-323B95DFCAB0}" type="pres">
      <dgm:prSet presAssocID="{14DD6AE7-EFFB-4482-A504-90574FFFBB10}" presName="theList" presStyleCnt="0">
        <dgm:presLayoutVars>
          <dgm:dir/>
          <dgm:animLvl val="lvl"/>
          <dgm:resizeHandles val="exact"/>
        </dgm:presLayoutVars>
      </dgm:prSet>
      <dgm:spPr/>
      <dgm:t>
        <a:bodyPr/>
        <a:lstStyle/>
        <a:p>
          <a:endParaRPr lang="en-US"/>
        </a:p>
      </dgm:t>
    </dgm:pt>
    <dgm:pt modelId="{0FCBD988-74B9-4B46-B3B0-BF2E8CDDC146}" type="pres">
      <dgm:prSet presAssocID="{39FE0B23-2DA1-47B3-9987-A6A989300A11}" presName="compNode" presStyleCnt="0"/>
      <dgm:spPr/>
    </dgm:pt>
    <dgm:pt modelId="{22AAB3CB-EDD8-4428-80D3-B635D92F6B73}" type="pres">
      <dgm:prSet presAssocID="{39FE0B23-2DA1-47B3-9987-A6A989300A11}" presName="aNode" presStyleLbl="bgShp" presStyleIdx="0" presStyleCnt="2" custLinFactNeighborX="-104"/>
      <dgm:spPr/>
      <dgm:t>
        <a:bodyPr/>
        <a:lstStyle/>
        <a:p>
          <a:endParaRPr lang="en-US"/>
        </a:p>
      </dgm:t>
    </dgm:pt>
    <dgm:pt modelId="{6687D2C6-27F7-495D-A2C1-165413EF75B4}" type="pres">
      <dgm:prSet presAssocID="{39FE0B23-2DA1-47B3-9987-A6A989300A11}" presName="textNode" presStyleLbl="bgShp" presStyleIdx="0" presStyleCnt="2"/>
      <dgm:spPr/>
      <dgm:t>
        <a:bodyPr/>
        <a:lstStyle/>
        <a:p>
          <a:endParaRPr lang="en-US"/>
        </a:p>
      </dgm:t>
    </dgm:pt>
    <dgm:pt modelId="{251EA2F3-9F01-4CB0-B12D-24F29329123D}" type="pres">
      <dgm:prSet presAssocID="{39FE0B23-2DA1-47B3-9987-A6A989300A11}" presName="compChildNode" presStyleCnt="0"/>
      <dgm:spPr/>
    </dgm:pt>
    <dgm:pt modelId="{44FCEEAA-85CD-45C1-B37D-B7019CAB6E17}" type="pres">
      <dgm:prSet presAssocID="{39FE0B23-2DA1-47B3-9987-A6A989300A11}" presName="theInnerList" presStyleCnt="0"/>
      <dgm:spPr/>
    </dgm:pt>
    <dgm:pt modelId="{D3C34747-050B-42A1-9628-660834884454}" type="pres">
      <dgm:prSet presAssocID="{E6D3B679-74BD-4A23-A0CC-500B3952E81F}" presName="childNode" presStyleLbl="node1" presStyleIdx="0" presStyleCnt="3">
        <dgm:presLayoutVars>
          <dgm:bulletEnabled val="1"/>
        </dgm:presLayoutVars>
      </dgm:prSet>
      <dgm:spPr/>
      <dgm:t>
        <a:bodyPr/>
        <a:lstStyle/>
        <a:p>
          <a:endParaRPr lang="en-US"/>
        </a:p>
      </dgm:t>
    </dgm:pt>
    <dgm:pt modelId="{E2DE7E9B-47AF-4872-8D7E-F95E4E3BC817}" type="pres">
      <dgm:prSet presAssocID="{E6D3B679-74BD-4A23-A0CC-500B3952E81F}" presName="aSpace2" presStyleCnt="0"/>
      <dgm:spPr/>
    </dgm:pt>
    <dgm:pt modelId="{E99D5E07-C04F-40FB-BADF-4A3FC964D774}" type="pres">
      <dgm:prSet presAssocID="{32B9CC31-D698-442C-AFEE-A99E0F613DEB}" presName="childNode" presStyleLbl="node1" presStyleIdx="1" presStyleCnt="3">
        <dgm:presLayoutVars>
          <dgm:bulletEnabled val="1"/>
        </dgm:presLayoutVars>
      </dgm:prSet>
      <dgm:spPr/>
      <dgm:t>
        <a:bodyPr/>
        <a:lstStyle/>
        <a:p>
          <a:endParaRPr lang="en-US"/>
        </a:p>
      </dgm:t>
    </dgm:pt>
    <dgm:pt modelId="{CF3A99E5-CC03-465B-83DB-CDE7A92E36D6}" type="pres">
      <dgm:prSet presAssocID="{39FE0B23-2DA1-47B3-9987-A6A989300A11}" presName="aSpace" presStyleCnt="0"/>
      <dgm:spPr/>
    </dgm:pt>
    <dgm:pt modelId="{43BAE20B-469A-4771-97A6-3AB5148E2654}" type="pres">
      <dgm:prSet presAssocID="{FCDB6667-3DB1-47A2-9EFC-46F35F4D0923}" presName="compNode" presStyleCnt="0"/>
      <dgm:spPr/>
    </dgm:pt>
    <dgm:pt modelId="{397A885A-F74D-41E0-8D2F-34C96BD0A041}" type="pres">
      <dgm:prSet presAssocID="{FCDB6667-3DB1-47A2-9EFC-46F35F4D0923}" presName="aNode" presStyleLbl="bgShp" presStyleIdx="1" presStyleCnt="2"/>
      <dgm:spPr/>
      <dgm:t>
        <a:bodyPr/>
        <a:lstStyle/>
        <a:p>
          <a:endParaRPr lang="en-US"/>
        </a:p>
      </dgm:t>
    </dgm:pt>
    <dgm:pt modelId="{81164576-F0F5-43BD-98C6-5DBD81960B83}" type="pres">
      <dgm:prSet presAssocID="{FCDB6667-3DB1-47A2-9EFC-46F35F4D0923}" presName="textNode" presStyleLbl="bgShp" presStyleIdx="1" presStyleCnt="2"/>
      <dgm:spPr/>
      <dgm:t>
        <a:bodyPr/>
        <a:lstStyle/>
        <a:p>
          <a:endParaRPr lang="en-US"/>
        </a:p>
      </dgm:t>
    </dgm:pt>
    <dgm:pt modelId="{31032F78-0C33-4331-A89B-ECA3DF53048C}" type="pres">
      <dgm:prSet presAssocID="{FCDB6667-3DB1-47A2-9EFC-46F35F4D0923}" presName="compChildNode" presStyleCnt="0"/>
      <dgm:spPr/>
    </dgm:pt>
    <dgm:pt modelId="{0EA6E3B9-A4D1-4078-90D7-31B6569A723A}" type="pres">
      <dgm:prSet presAssocID="{FCDB6667-3DB1-47A2-9EFC-46F35F4D0923}" presName="theInnerList" presStyleCnt="0"/>
      <dgm:spPr/>
    </dgm:pt>
    <dgm:pt modelId="{D852DD18-77A4-4CC9-8B61-1660A81B02F4}" type="pres">
      <dgm:prSet presAssocID="{0868EB34-3422-4A83-9CA9-C9CBFB22F69A}" presName="childNode" presStyleLbl="node1" presStyleIdx="2" presStyleCnt="3" custLinFactNeighborX="-433" custLinFactNeighborY="-533">
        <dgm:presLayoutVars>
          <dgm:bulletEnabled val="1"/>
        </dgm:presLayoutVars>
      </dgm:prSet>
      <dgm:spPr/>
      <dgm:t>
        <a:bodyPr/>
        <a:lstStyle/>
        <a:p>
          <a:endParaRPr lang="en-US"/>
        </a:p>
      </dgm:t>
    </dgm:pt>
  </dgm:ptLst>
  <dgm:cxnLst>
    <dgm:cxn modelId="{78CF267E-B186-40A4-924E-0236F9116644}" srcId="{FCDB6667-3DB1-47A2-9EFC-46F35F4D0923}" destId="{0868EB34-3422-4A83-9CA9-C9CBFB22F69A}" srcOrd="0" destOrd="0" parTransId="{4055A306-3FB2-41F7-B813-04955AA0A0CB}" sibTransId="{2624CE13-BEFE-4F7E-B8B0-3C65C1350CA6}"/>
    <dgm:cxn modelId="{5F37A794-5BE2-42BD-A20C-AE24B775DDE0}" type="presOf" srcId="{0868EB34-3422-4A83-9CA9-C9CBFB22F69A}" destId="{D852DD18-77A4-4CC9-8B61-1660A81B02F4}" srcOrd="0" destOrd="0" presId="urn:microsoft.com/office/officeart/2005/8/layout/lProcess2"/>
    <dgm:cxn modelId="{33E635CA-7726-4EDB-B964-ED379E1F3974}" srcId="{14DD6AE7-EFFB-4482-A504-90574FFFBB10}" destId="{FCDB6667-3DB1-47A2-9EFC-46F35F4D0923}" srcOrd="1" destOrd="0" parTransId="{6B4B303B-7738-47CB-9BD5-4FC827B4C30D}" sibTransId="{248E73DA-8E3F-4913-8DEA-B50381A81011}"/>
    <dgm:cxn modelId="{FF7DE8CF-123B-48F5-84B3-484D7052AA27}" type="presOf" srcId="{E6D3B679-74BD-4A23-A0CC-500B3952E81F}" destId="{D3C34747-050B-42A1-9628-660834884454}" srcOrd="0" destOrd="0" presId="urn:microsoft.com/office/officeart/2005/8/layout/lProcess2"/>
    <dgm:cxn modelId="{B9135782-DDE6-47FE-BF88-E5C13907E739}" type="presOf" srcId="{32B9CC31-D698-442C-AFEE-A99E0F613DEB}" destId="{E99D5E07-C04F-40FB-BADF-4A3FC964D774}" srcOrd="0" destOrd="0" presId="urn:microsoft.com/office/officeart/2005/8/layout/lProcess2"/>
    <dgm:cxn modelId="{6DC5CBF8-F58C-42F9-86B6-A6116CF2ADF0}" type="presOf" srcId="{39FE0B23-2DA1-47B3-9987-A6A989300A11}" destId="{22AAB3CB-EDD8-4428-80D3-B635D92F6B73}" srcOrd="0" destOrd="0" presId="urn:microsoft.com/office/officeart/2005/8/layout/lProcess2"/>
    <dgm:cxn modelId="{C73A114E-5FB7-44E6-AD7B-7CE988E75CB0}" type="presOf" srcId="{FCDB6667-3DB1-47A2-9EFC-46F35F4D0923}" destId="{81164576-F0F5-43BD-98C6-5DBD81960B83}" srcOrd="1" destOrd="0" presId="urn:microsoft.com/office/officeart/2005/8/layout/lProcess2"/>
    <dgm:cxn modelId="{C9706DBF-2A0E-4A5E-B163-3C9CA9D175E3}" srcId="{39FE0B23-2DA1-47B3-9987-A6A989300A11}" destId="{32B9CC31-D698-442C-AFEE-A99E0F613DEB}" srcOrd="1" destOrd="0" parTransId="{E46939E4-F8F4-4488-AABB-8078E84CBEA6}" sibTransId="{EE389CE3-D051-4105-B826-5DA0531EEB7F}"/>
    <dgm:cxn modelId="{1751F9A0-4583-4B77-B20B-8E7BFE757CCF}" type="presOf" srcId="{14DD6AE7-EFFB-4482-A504-90574FFFBB10}" destId="{7EFA0E77-0AB3-4806-B603-323B95DFCAB0}" srcOrd="0" destOrd="0" presId="urn:microsoft.com/office/officeart/2005/8/layout/lProcess2"/>
    <dgm:cxn modelId="{72C46739-8F7C-40D5-8A01-15A42F47BF50}" srcId="{14DD6AE7-EFFB-4482-A504-90574FFFBB10}" destId="{39FE0B23-2DA1-47B3-9987-A6A989300A11}" srcOrd="0" destOrd="0" parTransId="{7B8FF21D-1133-44ED-A386-3713F4CE085B}" sibTransId="{AFAF9DFD-4A43-4306-9999-06152438776C}"/>
    <dgm:cxn modelId="{9C67FF88-BAD3-451D-BD7B-137BFD472E91}" type="presOf" srcId="{FCDB6667-3DB1-47A2-9EFC-46F35F4D0923}" destId="{397A885A-F74D-41E0-8D2F-34C96BD0A041}" srcOrd="0" destOrd="0" presId="urn:microsoft.com/office/officeart/2005/8/layout/lProcess2"/>
    <dgm:cxn modelId="{0CEDC2DA-68F2-4A8F-92F9-008715481848}" srcId="{39FE0B23-2DA1-47B3-9987-A6A989300A11}" destId="{E6D3B679-74BD-4A23-A0CC-500B3952E81F}" srcOrd="0" destOrd="0" parTransId="{FF0C6281-D4FF-46F8-84BB-AD5307E8B919}" sibTransId="{3003FA61-CFAA-4525-A013-913D228C5EF3}"/>
    <dgm:cxn modelId="{49588139-B7F2-4774-92C2-BF4BBB846D63}" type="presOf" srcId="{39FE0B23-2DA1-47B3-9987-A6A989300A11}" destId="{6687D2C6-27F7-495D-A2C1-165413EF75B4}" srcOrd="1" destOrd="0" presId="urn:microsoft.com/office/officeart/2005/8/layout/lProcess2"/>
    <dgm:cxn modelId="{FBB5C994-F53C-4E92-9490-7BFA8F3982E9}" type="presParOf" srcId="{7EFA0E77-0AB3-4806-B603-323B95DFCAB0}" destId="{0FCBD988-74B9-4B46-B3B0-BF2E8CDDC146}" srcOrd="0" destOrd="0" presId="urn:microsoft.com/office/officeart/2005/8/layout/lProcess2"/>
    <dgm:cxn modelId="{EEC4BF28-BE7E-4120-B2B7-76EA89FC328C}" type="presParOf" srcId="{0FCBD988-74B9-4B46-B3B0-BF2E8CDDC146}" destId="{22AAB3CB-EDD8-4428-80D3-B635D92F6B73}" srcOrd="0" destOrd="0" presId="urn:microsoft.com/office/officeart/2005/8/layout/lProcess2"/>
    <dgm:cxn modelId="{8E875CB5-46CE-4B57-AA5F-CD6DD53F41CF}" type="presParOf" srcId="{0FCBD988-74B9-4B46-B3B0-BF2E8CDDC146}" destId="{6687D2C6-27F7-495D-A2C1-165413EF75B4}" srcOrd="1" destOrd="0" presId="urn:microsoft.com/office/officeart/2005/8/layout/lProcess2"/>
    <dgm:cxn modelId="{05DDF2E0-47A6-439A-81AD-7E78A221E222}" type="presParOf" srcId="{0FCBD988-74B9-4B46-B3B0-BF2E8CDDC146}" destId="{251EA2F3-9F01-4CB0-B12D-24F29329123D}" srcOrd="2" destOrd="0" presId="urn:microsoft.com/office/officeart/2005/8/layout/lProcess2"/>
    <dgm:cxn modelId="{56671D1D-0282-4F92-8E33-37D867D5210E}" type="presParOf" srcId="{251EA2F3-9F01-4CB0-B12D-24F29329123D}" destId="{44FCEEAA-85CD-45C1-B37D-B7019CAB6E17}" srcOrd="0" destOrd="0" presId="urn:microsoft.com/office/officeart/2005/8/layout/lProcess2"/>
    <dgm:cxn modelId="{62B62552-E9F4-452C-98F7-E6D4A6DB85EE}" type="presParOf" srcId="{44FCEEAA-85CD-45C1-B37D-B7019CAB6E17}" destId="{D3C34747-050B-42A1-9628-660834884454}" srcOrd="0" destOrd="0" presId="urn:microsoft.com/office/officeart/2005/8/layout/lProcess2"/>
    <dgm:cxn modelId="{5FA1C7CF-4BFD-43D9-9500-CB19D8B0EAF5}" type="presParOf" srcId="{44FCEEAA-85CD-45C1-B37D-B7019CAB6E17}" destId="{E2DE7E9B-47AF-4872-8D7E-F95E4E3BC817}" srcOrd="1" destOrd="0" presId="urn:microsoft.com/office/officeart/2005/8/layout/lProcess2"/>
    <dgm:cxn modelId="{3476FB37-A990-4212-BA23-AE091ED54A56}" type="presParOf" srcId="{44FCEEAA-85CD-45C1-B37D-B7019CAB6E17}" destId="{E99D5E07-C04F-40FB-BADF-4A3FC964D774}" srcOrd="2" destOrd="0" presId="urn:microsoft.com/office/officeart/2005/8/layout/lProcess2"/>
    <dgm:cxn modelId="{C8DDACBD-FE1C-4E3C-AECF-A26C6846533D}" type="presParOf" srcId="{7EFA0E77-0AB3-4806-B603-323B95DFCAB0}" destId="{CF3A99E5-CC03-465B-83DB-CDE7A92E36D6}" srcOrd="1" destOrd="0" presId="urn:microsoft.com/office/officeart/2005/8/layout/lProcess2"/>
    <dgm:cxn modelId="{3F017FFF-3C40-4488-A138-399A37053D41}" type="presParOf" srcId="{7EFA0E77-0AB3-4806-B603-323B95DFCAB0}" destId="{43BAE20B-469A-4771-97A6-3AB5148E2654}" srcOrd="2" destOrd="0" presId="urn:microsoft.com/office/officeart/2005/8/layout/lProcess2"/>
    <dgm:cxn modelId="{A03FCB7E-5A2A-4283-9FC8-84F14485AAF0}" type="presParOf" srcId="{43BAE20B-469A-4771-97A6-3AB5148E2654}" destId="{397A885A-F74D-41E0-8D2F-34C96BD0A041}" srcOrd="0" destOrd="0" presId="urn:microsoft.com/office/officeart/2005/8/layout/lProcess2"/>
    <dgm:cxn modelId="{8876E591-1E19-4B0D-BAE6-F37CB8E61140}" type="presParOf" srcId="{43BAE20B-469A-4771-97A6-3AB5148E2654}" destId="{81164576-F0F5-43BD-98C6-5DBD81960B83}" srcOrd="1" destOrd="0" presId="urn:microsoft.com/office/officeart/2005/8/layout/lProcess2"/>
    <dgm:cxn modelId="{4E1B9CAE-E9CA-409F-B8E5-512B1F2818CC}" type="presParOf" srcId="{43BAE20B-469A-4771-97A6-3AB5148E2654}" destId="{31032F78-0C33-4331-A89B-ECA3DF53048C}" srcOrd="2" destOrd="0" presId="urn:microsoft.com/office/officeart/2005/8/layout/lProcess2"/>
    <dgm:cxn modelId="{61839FB8-7DAE-4088-BFF3-F401DB68CE53}" type="presParOf" srcId="{31032F78-0C33-4331-A89B-ECA3DF53048C}" destId="{0EA6E3B9-A4D1-4078-90D7-31B6569A723A}" srcOrd="0" destOrd="0" presId="urn:microsoft.com/office/officeart/2005/8/layout/lProcess2"/>
    <dgm:cxn modelId="{D97911A0-1C40-47EA-B3E7-64AB9BFAECCC}" type="presParOf" srcId="{0EA6E3B9-A4D1-4078-90D7-31B6569A723A}" destId="{D852DD18-77A4-4CC9-8B61-1660A81B02F4}"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F8C0CC0-1F36-46E0-B90A-68039D1A7C76}" type="doc">
      <dgm:prSet loTypeId="urn:microsoft.com/office/officeart/2005/8/layout/hierarchy1" loCatId="hierarchy" qsTypeId="urn:microsoft.com/office/officeart/2005/8/quickstyle/simple1" qsCatId="simple" csTypeId="urn:microsoft.com/office/officeart/2005/8/colors/colorful3" csCatId="colorful" phldr="1"/>
      <dgm:spPr/>
      <dgm:t>
        <a:bodyPr/>
        <a:lstStyle/>
        <a:p>
          <a:endParaRPr lang="en-US"/>
        </a:p>
      </dgm:t>
    </dgm:pt>
    <dgm:pt modelId="{F456B111-9F96-4364-AD30-FA8BC93FFC30}">
      <dgm:prSet phldrT="[Text]"/>
      <dgm:spPr/>
      <dgm:t>
        <a:bodyPr/>
        <a:lstStyle/>
        <a:p>
          <a:r>
            <a:rPr lang="en-US" b="1" u="sng" dirty="0" smtClean="0"/>
            <a:t>FUNCTIONAL ANNEXES</a:t>
          </a:r>
        </a:p>
      </dgm:t>
    </dgm:pt>
    <dgm:pt modelId="{836CD709-CD39-42A7-A133-B8E03B88CB8C}" type="sibTrans" cxnId="{5AB20766-6B55-4B5B-B6CA-19E8BE764702}">
      <dgm:prSet/>
      <dgm:spPr/>
      <dgm:t>
        <a:bodyPr/>
        <a:lstStyle/>
        <a:p>
          <a:endParaRPr lang="en-US"/>
        </a:p>
      </dgm:t>
    </dgm:pt>
    <dgm:pt modelId="{97C4CE0F-F817-4E66-877D-75E496BD8E90}" type="parTrans" cxnId="{5AB20766-6B55-4B5B-B6CA-19E8BE764702}">
      <dgm:prSet/>
      <dgm:spPr/>
      <dgm:t>
        <a:bodyPr/>
        <a:lstStyle/>
        <a:p>
          <a:endParaRPr lang="en-US"/>
        </a:p>
      </dgm:t>
    </dgm:pt>
    <dgm:pt modelId="{5135B6F1-D5AE-41B5-A2E7-BE5D031FE6B1}">
      <dgm:prSet phldrT="[Text]"/>
      <dgm:spPr>
        <a:ln>
          <a:solidFill>
            <a:schemeClr val="accent3">
              <a:lumMod val="75000"/>
            </a:schemeClr>
          </a:solidFill>
        </a:ln>
      </dgm:spPr>
      <dgm:t>
        <a:bodyPr/>
        <a:lstStyle/>
        <a:p>
          <a:r>
            <a:rPr lang="en-US" b="1" dirty="0" smtClean="0"/>
            <a:t>BASIC PLAN</a:t>
          </a:r>
          <a:endParaRPr lang="en-US" b="1" dirty="0"/>
        </a:p>
      </dgm:t>
    </dgm:pt>
    <dgm:pt modelId="{A499F5D8-8BA9-4B1C-A7E3-F3070BA53FB4}" type="parTrans" cxnId="{9C0C0D9A-17A8-4BD6-915B-210185DB6830}">
      <dgm:prSet/>
      <dgm:spPr/>
      <dgm:t>
        <a:bodyPr/>
        <a:lstStyle/>
        <a:p>
          <a:endParaRPr lang="en-US"/>
        </a:p>
      </dgm:t>
    </dgm:pt>
    <dgm:pt modelId="{DF305157-E92C-4956-B714-E097DC66BDB3}" type="sibTrans" cxnId="{9C0C0D9A-17A8-4BD6-915B-210185DB6830}">
      <dgm:prSet/>
      <dgm:spPr/>
      <dgm:t>
        <a:bodyPr/>
        <a:lstStyle/>
        <a:p>
          <a:endParaRPr lang="en-US"/>
        </a:p>
      </dgm:t>
    </dgm:pt>
    <dgm:pt modelId="{C9D2D9EA-52EB-4969-91D0-311A25D2456C}">
      <dgm:prSet phldrT="[Text]"/>
      <dgm:spPr>
        <a:ln>
          <a:solidFill>
            <a:schemeClr val="accent1"/>
          </a:solidFill>
        </a:ln>
      </dgm:spPr>
      <dgm:t>
        <a:bodyPr/>
        <a:lstStyle/>
        <a:p>
          <a:r>
            <a:rPr lang="en-US" b="1" dirty="0" smtClean="0"/>
            <a:t>THREAT AND HAZARD ANNEXES</a:t>
          </a:r>
        </a:p>
      </dgm:t>
    </dgm:pt>
    <dgm:pt modelId="{E9A24D5F-B46A-474A-BA30-EA43AB4AB975}" type="parTrans" cxnId="{A2F413AD-2363-4EB1-9353-B8B555B3C7C3}">
      <dgm:prSet/>
      <dgm:spPr/>
      <dgm:t>
        <a:bodyPr/>
        <a:lstStyle/>
        <a:p>
          <a:endParaRPr lang="en-US"/>
        </a:p>
      </dgm:t>
    </dgm:pt>
    <dgm:pt modelId="{CD46391A-229C-41C2-95A7-07200707BA59}" type="sibTrans" cxnId="{A2F413AD-2363-4EB1-9353-B8B555B3C7C3}">
      <dgm:prSet/>
      <dgm:spPr/>
      <dgm:t>
        <a:bodyPr/>
        <a:lstStyle/>
        <a:p>
          <a:endParaRPr lang="en-US"/>
        </a:p>
      </dgm:t>
    </dgm:pt>
    <dgm:pt modelId="{A47D9F4E-47E9-4258-88C1-69CB68057C30}">
      <dgm:prSet phldrT="[Text]"/>
      <dgm:spPr/>
      <dgm:t>
        <a:bodyPr/>
        <a:lstStyle/>
        <a:p>
          <a:r>
            <a:rPr lang="en-US" b="1" dirty="0" smtClean="0"/>
            <a:t>SCHOOL EOP</a:t>
          </a:r>
          <a:endParaRPr lang="en-US" b="1" dirty="0"/>
        </a:p>
      </dgm:t>
    </dgm:pt>
    <dgm:pt modelId="{A494FA89-94D1-49A9-8086-D7E9E4073ACD}" type="sibTrans" cxnId="{C29FE02D-63A9-4519-A4F2-A09A5986A781}">
      <dgm:prSet/>
      <dgm:spPr/>
      <dgm:t>
        <a:bodyPr/>
        <a:lstStyle/>
        <a:p>
          <a:endParaRPr lang="en-US"/>
        </a:p>
      </dgm:t>
    </dgm:pt>
    <dgm:pt modelId="{A60EA917-FF01-498E-B035-F35D252BC2B0}" type="parTrans" cxnId="{C29FE02D-63A9-4519-A4F2-A09A5986A781}">
      <dgm:prSet/>
      <dgm:spPr/>
      <dgm:t>
        <a:bodyPr/>
        <a:lstStyle/>
        <a:p>
          <a:endParaRPr lang="en-US"/>
        </a:p>
      </dgm:t>
    </dgm:pt>
    <dgm:pt modelId="{4103CB70-F83C-4A7C-8ECF-982928895ED2}" type="pres">
      <dgm:prSet presAssocID="{5F8C0CC0-1F36-46E0-B90A-68039D1A7C76}" presName="hierChild1" presStyleCnt="0">
        <dgm:presLayoutVars>
          <dgm:chPref val="1"/>
          <dgm:dir/>
          <dgm:animOne val="branch"/>
          <dgm:animLvl val="lvl"/>
          <dgm:resizeHandles/>
        </dgm:presLayoutVars>
      </dgm:prSet>
      <dgm:spPr/>
      <dgm:t>
        <a:bodyPr/>
        <a:lstStyle/>
        <a:p>
          <a:endParaRPr lang="en-US"/>
        </a:p>
      </dgm:t>
    </dgm:pt>
    <dgm:pt modelId="{359454CE-1243-4ED0-8A80-BA9908E75861}" type="pres">
      <dgm:prSet presAssocID="{A47D9F4E-47E9-4258-88C1-69CB68057C30}" presName="hierRoot1" presStyleCnt="0"/>
      <dgm:spPr/>
      <dgm:t>
        <a:bodyPr/>
        <a:lstStyle/>
        <a:p>
          <a:endParaRPr lang="en-US"/>
        </a:p>
      </dgm:t>
    </dgm:pt>
    <dgm:pt modelId="{24FD2C97-0817-4EC7-964A-185516754872}" type="pres">
      <dgm:prSet presAssocID="{A47D9F4E-47E9-4258-88C1-69CB68057C30}" presName="composite" presStyleCnt="0"/>
      <dgm:spPr/>
      <dgm:t>
        <a:bodyPr/>
        <a:lstStyle/>
        <a:p>
          <a:endParaRPr lang="en-US"/>
        </a:p>
      </dgm:t>
    </dgm:pt>
    <dgm:pt modelId="{B12EB3D8-14B5-4B93-B907-3E703DC71642}" type="pres">
      <dgm:prSet presAssocID="{A47D9F4E-47E9-4258-88C1-69CB68057C30}" presName="background" presStyleLbl="node0" presStyleIdx="0" presStyleCnt="1"/>
      <dgm:spPr/>
      <dgm:t>
        <a:bodyPr/>
        <a:lstStyle/>
        <a:p>
          <a:endParaRPr lang="en-US"/>
        </a:p>
      </dgm:t>
    </dgm:pt>
    <dgm:pt modelId="{BE115C0C-CAB7-4B3B-8296-BA1D97B4F6C4}" type="pres">
      <dgm:prSet presAssocID="{A47D9F4E-47E9-4258-88C1-69CB68057C30}" presName="text" presStyleLbl="fgAcc0" presStyleIdx="0" presStyleCnt="1">
        <dgm:presLayoutVars>
          <dgm:chPref val="3"/>
        </dgm:presLayoutVars>
      </dgm:prSet>
      <dgm:spPr/>
      <dgm:t>
        <a:bodyPr/>
        <a:lstStyle/>
        <a:p>
          <a:endParaRPr lang="en-US"/>
        </a:p>
      </dgm:t>
    </dgm:pt>
    <dgm:pt modelId="{36C913D8-0802-401D-91FD-6AEE68941E67}" type="pres">
      <dgm:prSet presAssocID="{A47D9F4E-47E9-4258-88C1-69CB68057C30}" presName="hierChild2" presStyleCnt="0"/>
      <dgm:spPr/>
      <dgm:t>
        <a:bodyPr/>
        <a:lstStyle/>
        <a:p>
          <a:endParaRPr lang="en-US"/>
        </a:p>
      </dgm:t>
    </dgm:pt>
    <dgm:pt modelId="{0C1506A8-1444-43D9-8641-CDB47F823F8A}" type="pres">
      <dgm:prSet presAssocID="{A499F5D8-8BA9-4B1C-A7E3-F3070BA53FB4}" presName="Name10" presStyleLbl="parChTrans1D2" presStyleIdx="0" presStyleCnt="3"/>
      <dgm:spPr/>
      <dgm:t>
        <a:bodyPr/>
        <a:lstStyle/>
        <a:p>
          <a:endParaRPr lang="en-US"/>
        </a:p>
      </dgm:t>
    </dgm:pt>
    <dgm:pt modelId="{7B34A7A6-5BF3-4C2E-B141-4FAA942BF936}" type="pres">
      <dgm:prSet presAssocID="{5135B6F1-D5AE-41B5-A2E7-BE5D031FE6B1}" presName="hierRoot2" presStyleCnt="0"/>
      <dgm:spPr/>
      <dgm:t>
        <a:bodyPr/>
        <a:lstStyle/>
        <a:p>
          <a:endParaRPr lang="en-US"/>
        </a:p>
      </dgm:t>
    </dgm:pt>
    <dgm:pt modelId="{A2D752B4-4713-4B2E-B81B-C82D0315A2B6}" type="pres">
      <dgm:prSet presAssocID="{5135B6F1-D5AE-41B5-A2E7-BE5D031FE6B1}" presName="composite2" presStyleCnt="0"/>
      <dgm:spPr/>
      <dgm:t>
        <a:bodyPr/>
        <a:lstStyle/>
        <a:p>
          <a:endParaRPr lang="en-US"/>
        </a:p>
      </dgm:t>
    </dgm:pt>
    <dgm:pt modelId="{10491B81-A66C-48BC-8BC7-AC0FE02F4786}" type="pres">
      <dgm:prSet presAssocID="{5135B6F1-D5AE-41B5-A2E7-BE5D031FE6B1}" presName="background2" presStyleLbl="node2" presStyleIdx="0" presStyleCnt="3"/>
      <dgm:spPr>
        <a:solidFill>
          <a:schemeClr val="accent3">
            <a:lumMod val="75000"/>
          </a:schemeClr>
        </a:solidFill>
      </dgm:spPr>
      <dgm:t>
        <a:bodyPr/>
        <a:lstStyle/>
        <a:p>
          <a:endParaRPr lang="en-US"/>
        </a:p>
      </dgm:t>
    </dgm:pt>
    <dgm:pt modelId="{C17FE739-F78B-455E-8851-818299D6B33E}" type="pres">
      <dgm:prSet presAssocID="{5135B6F1-D5AE-41B5-A2E7-BE5D031FE6B1}" presName="text2" presStyleLbl="fgAcc2" presStyleIdx="0" presStyleCnt="3">
        <dgm:presLayoutVars>
          <dgm:chPref val="3"/>
        </dgm:presLayoutVars>
      </dgm:prSet>
      <dgm:spPr/>
      <dgm:t>
        <a:bodyPr/>
        <a:lstStyle/>
        <a:p>
          <a:endParaRPr lang="en-US"/>
        </a:p>
      </dgm:t>
    </dgm:pt>
    <dgm:pt modelId="{D0F00F1A-7FDC-434F-A726-4AD3E1955125}" type="pres">
      <dgm:prSet presAssocID="{5135B6F1-D5AE-41B5-A2E7-BE5D031FE6B1}" presName="hierChild3" presStyleCnt="0"/>
      <dgm:spPr/>
      <dgm:t>
        <a:bodyPr/>
        <a:lstStyle/>
        <a:p>
          <a:endParaRPr lang="en-US"/>
        </a:p>
      </dgm:t>
    </dgm:pt>
    <dgm:pt modelId="{95196CDA-9B79-49CB-B6FF-3097617C63E7}" type="pres">
      <dgm:prSet presAssocID="{97C4CE0F-F817-4E66-877D-75E496BD8E90}" presName="Name10" presStyleLbl="parChTrans1D2" presStyleIdx="1" presStyleCnt="3"/>
      <dgm:spPr/>
      <dgm:t>
        <a:bodyPr/>
        <a:lstStyle/>
        <a:p>
          <a:endParaRPr lang="en-US"/>
        </a:p>
      </dgm:t>
    </dgm:pt>
    <dgm:pt modelId="{85BB9C81-22BB-46AE-96FF-D04A84529F9E}" type="pres">
      <dgm:prSet presAssocID="{F456B111-9F96-4364-AD30-FA8BC93FFC30}" presName="hierRoot2" presStyleCnt="0"/>
      <dgm:spPr/>
      <dgm:t>
        <a:bodyPr/>
        <a:lstStyle/>
        <a:p>
          <a:endParaRPr lang="en-US"/>
        </a:p>
      </dgm:t>
    </dgm:pt>
    <dgm:pt modelId="{B841641F-7201-4E58-A041-8D722D24F502}" type="pres">
      <dgm:prSet presAssocID="{F456B111-9F96-4364-AD30-FA8BC93FFC30}" presName="composite2" presStyleCnt="0"/>
      <dgm:spPr/>
      <dgm:t>
        <a:bodyPr/>
        <a:lstStyle/>
        <a:p>
          <a:endParaRPr lang="en-US"/>
        </a:p>
      </dgm:t>
    </dgm:pt>
    <dgm:pt modelId="{1E7BF7A1-7414-4907-B6E1-5F7271B9448A}" type="pres">
      <dgm:prSet presAssocID="{F456B111-9F96-4364-AD30-FA8BC93FFC30}" presName="background2" presStyleLbl="node2" presStyleIdx="1" presStyleCnt="3"/>
      <dgm:spPr/>
      <dgm:t>
        <a:bodyPr/>
        <a:lstStyle/>
        <a:p>
          <a:endParaRPr lang="en-US"/>
        </a:p>
      </dgm:t>
    </dgm:pt>
    <dgm:pt modelId="{ADB0D74A-4634-4C16-AF8C-815879AA37A4}" type="pres">
      <dgm:prSet presAssocID="{F456B111-9F96-4364-AD30-FA8BC93FFC30}" presName="text2" presStyleLbl="fgAcc2" presStyleIdx="1" presStyleCnt="3">
        <dgm:presLayoutVars>
          <dgm:chPref val="3"/>
        </dgm:presLayoutVars>
      </dgm:prSet>
      <dgm:spPr/>
      <dgm:t>
        <a:bodyPr/>
        <a:lstStyle/>
        <a:p>
          <a:endParaRPr lang="en-US"/>
        </a:p>
      </dgm:t>
    </dgm:pt>
    <dgm:pt modelId="{C9A0505A-B42E-431B-ADB1-9C7B7803CB04}" type="pres">
      <dgm:prSet presAssocID="{F456B111-9F96-4364-AD30-FA8BC93FFC30}" presName="hierChild3" presStyleCnt="0"/>
      <dgm:spPr/>
      <dgm:t>
        <a:bodyPr/>
        <a:lstStyle/>
        <a:p>
          <a:endParaRPr lang="en-US"/>
        </a:p>
      </dgm:t>
    </dgm:pt>
    <dgm:pt modelId="{97C37A9A-519F-4C19-A3AC-96449C66CF94}" type="pres">
      <dgm:prSet presAssocID="{E9A24D5F-B46A-474A-BA30-EA43AB4AB975}" presName="Name10" presStyleLbl="parChTrans1D2" presStyleIdx="2" presStyleCnt="3"/>
      <dgm:spPr/>
      <dgm:t>
        <a:bodyPr/>
        <a:lstStyle/>
        <a:p>
          <a:endParaRPr lang="en-US"/>
        </a:p>
      </dgm:t>
    </dgm:pt>
    <dgm:pt modelId="{EDE0D5E1-2B1D-4D07-B599-7FD5C28C565C}" type="pres">
      <dgm:prSet presAssocID="{C9D2D9EA-52EB-4969-91D0-311A25D2456C}" presName="hierRoot2" presStyleCnt="0"/>
      <dgm:spPr/>
      <dgm:t>
        <a:bodyPr/>
        <a:lstStyle/>
        <a:p>
          <a:endParaRPr lang="en-US"/>
        </a:p>
      </dgm:t>
    </dgm:pt>
    <dgm:pt modelId="{46041E78-D63B-4CFD-B545-C8962874CDFE}" type="pres">
      <dgm:prSet presAssocID="{C9D2D9EA-52EB-4969-91D0-311A25D2456C}" presName="composite2" presStyleCnt="0"/>
      <dgm:spPr/>
      <dgm:t>
        <a:bodyPr/>
        <a:lstStyle/>
        <a:p>
          <a:endParaRPr lang="en-US"/>
        </a:p>
      </dgm:t>
    </dgm:pt>
    <dgm:pt modelId="{AD25C476-09F7-454B-84DF-012FCAFF94A9}" type="pres">
      <dgm:prSet presAssocID="{C9D2D9EA-52EB-4969-91D0-311A25D2456C}" presName="background2" presStyleLbl="node2" presStyleIdx="2" presStyleCnt="3"/>
      <dgm:spPr>
        <a:solidFill>
          <a:schemeClr val="accent1"/>
        </a:solidFill>
      </dgm:spPr>
      <dgm:t>
        <a:bodyPr/>
        <a:lstStyle/>
        <a:p>
          <a:endParaRPr lang="en-US"/>
        </a:p>
      </dgm:t>
    </dgm:pt>
    <dgm:pt modelId="{D172F109-C0C0-48C8-BA9A-5552644DA2C9}" type="pres">
      <dgm:prSet presAssocID="{C9D2D9EA-52EB-4969-91D0-311A25D2456C}" presName="text2" presStyleLbl="fgAcc2" presStyleIdx="2" presStyleCnt="3">
        <dgm:presLayoutVars>
          <dgm:chPref val="3"/>
        </dgm:presLayoutVars>
      </dgm:prSet>
      <dgm:spPr/>
      <dgm:t>
        <a:bodyPr/>
        <a:lstStyle/>
        <a:p>
          <a:endParaRPr lang="en-US"/>
        </a:p>
      </dgm:t>
    </dgm:pt>
    <dgm:pt modelId="{A43EA2A9-47BD-439B-911E-0F13C053EE5C}" type="pres">
      <dgm:prSet presAssocID="{C9D2D9EA-52EB-4969-91D0-311A25D2456C}" presName="hierChild3" presStyleCnt="0"/>
      <dgm:spPr/>
      <dgm:t>
        <a:bodyPr/>
        <a:lstStyle/>
        <a:p>
          <a:endParaRPr lang="en-US"/>
        </a:p>
      </dgm:t>
    </dgm:pt>
  </dgm:ptLst>
  <dgm:cxnLst>
    <dgm:cxn modelId="{FA045255-C22B-478C-8F0E-7888A9DB9D94}" type="presOf" srcId="{A47D9F4E-47E9-4258-88C1-69CB68057C30}" destId="{BE115C0C-CAB7-4B3B-8296-BA1D97B4F6C4}" srcOrd="0" destOrd="0" presId="urn:microsoft.com/office/officeart/2005/8/layout/hierarchy1"/>
    <dgm:cxn modelId="{68C2F7FB-BAAA-4B80-BCA0-7D959C120B33}" type="presOf" srcId="{5135B6F1-D5AE-41B5-A2E7-BE5D031FE6B1}" destId="{C17FE739-F78B-455E-8851-818299D6B33E}" srcOrd="0" destOrd="0" presId="urn:microsoft.com/office/officeart/2005/8/layout/hierarchy1"/>
    <dgm:cxn modelId="{9C0C0D9A-17A8-4BD6-915B-210185DB6830}" srcId="{A47D9F4E-47E9-4258-88C1-69CB68057C30}" destId="{5135B6F1-D5AE-41B5-A2E7-BE5D031FE6B1}" srcOrd="0" destOrd="0" parTransId="{A499F5D8-8BA9-4B1C-A7E3-F3070BA53FB4}" sibTransId="{DF305157-E92C-4956-B714-E097DC66BDB3}"/>
    <dgm:cxn modelId="{7B126C10-9E2F-4421-8C80-A9FA85AF0DE4}" type="presOf" srcId="{E9A24D5F-B46A-474A-BA30-EA43AB4AB975}" destId="{97C37A9A-519F-4C19-A3AC-96449C66CF94}" srcOrd="0" destOrd="0" presId="urn:microsoft.com/office/officeart/2005/8/layout/hierarchy1"/>
    <dgm:cxn modelId="{C29FE02D-63A9-4519-A4F2-A09A5986A781}" srcId="{5F8C0CC0-1F36-46E0-B90A-68039D1A7C76}" destId="{A47D9F4E-47E9-4258-88C1-69CB68057C30}" srcOrd="0" destOrd="0" parTransId="{A60EA917-FF01-498E-B035-F35D252BC2B0}" sibTransId="{A494FA89-94D1-49A9-8086-D7E9E4073ACD}"/>
    <dgm:cxn modelId="{5AF69588-3801-41D6-BE9A-7E1023631DB2}" type="presOf" srcId="{5F8C0CC0-1F36-46E0-B90A-68039D1A7C76}" destId="{4103CB70-F83C-4A7C-8ECF-982928895ED2}" srcOrd="0" destOrd="0" presId="urn:microsoft.com/office/officeart/2005/8/layout/hierarchy1"/>
    <dgm:cxn modelId="{AA380384-07CC-4C24-9A9C-2100E6E09167}" type="presOf" srcId="{A499F5D8-8BA9-4B1C-A7E3-F3070BA53FB4}" destId="{0C1506A8-1444-43D9-8641-CDB47F823F8A}" srcOrd="0" destOrd="0" presId="urn:microsoft.com/office/officeart/2005/8/layout/hierarchy1"/>
    <dgm:cxn modelId="{AE127B00-EF14-49DB-8E54-523102496581}" type="presOf" srcId="{F456B111-9F96-4364-AD30-FA8BC93FFC30}" destId="{ADB0D74A-4634-4C16-AF8C-815879AA37A4}" srcOrd="0" destOrd="0" presId="urn:microsoft.com/office/officeart/2005/8/layout/hierarchy1"/>
    <dgm:cxn modelId="{A2F413AD-2363-4EB1-9353-B8B555B3C7C3}" srcId="{A47D9F4E-47E9-4258-88C1-69CB68057C30}" destId="{C9D2D9EA-52EB-4969-91D0-311A25D2456C}" srcOrd="2" destOrd="0" parTransId="{E9A24D5F-B46A-474A-BA30-EA43AB4AB975}" sibTransId="{CD46391A-229C-41C2-95A7-07200707BA59}"/>
    <dgm:cxn modelId="{E246E884-4C79-4A74-9417-D9A65E5EDF1C}" type="presOf" srcId="{C9D2D9EA-52EB-4969-91D0-311A25D2456C}" destId="{D172F109-C0C0-48C8-BA9A-5552644DA2C9}" srcOrd="0" destOrd="0" presId="urn:microsoft.com/office/officeart/2005/8/layout/hierarchy1"/>
    <dgm:cxn modelId="{0F6C1F81-34E9-4FC6-95C6-4F78BBA19618}" type="presOf" srcId="{97C4CE0F-F817-4E66-877D-75E496BD8E90}" destId="{95196CDA-9B79-49CB-B6FF-3097617C63E7}" srcOrd="0" destOrd="0" presId="urn:microsoft.com/office/officeart/2005/8/layout/hierarchy1"/>
    <dgm:cxn modelId="{5AB20766-6B55-4B5B-B6CA-19E8BE764702}" srcId="{A47D9F4E-47E9-4258-88C1-69CB68057C30}" destId="{F456B111-9F96-4364-AD30-FA8BC93FFC30}" srcOrd="1" destOrd="0" parTransId="{97C4CE0F-F817-4E66-877D-75E496BD8E90}" sibTransId="{836CD709-CD39-42A7-A133-B8E03B88CB8C}"/>
    <dgm:cxn modelId="{EB444D89-F234-47D5-BE1C-EE1C844D3105}" type="presParOf" srcId="{4103CB70-F83C-4A7C-8ECF-982928895ED2}" destId="{359454CE-1243-4ED0-8A80-BA9908E75861}" srcOrd="0" destOrd="0" presId="urn:microsoft.com/office/officeart/2005/8/layout/hierarchy1"/>
    <dgm:cxn modelId="{A013486B-876E-41BB-AC04-BD1107AD646D}" type="presParOf" srcId="{359454CE-1243-4ED0-8A80-BA9908E75861}" destId="{24FD2C97-0817-4EC7-964A-185516754872}" srcOrd="0" destOrd="0" presId="urn:microsoft.com/office/officeart/2005/8/layout/hierarchy1"/>
    <dgm:cxn modelId="{ECE52AE0-46B7-473D-A309-5723C3B8DE7B}" type="presParOf" srcId="{24FD2C97-0817-4EC7-964A-185516754872}" destId="{B12EB3D8-14B5-4B93-B907-3E703DC71642}" srcOrd="0" destOrd="0" presId="urn:microsoft.com/office/officeart/2005/8/layout/hierarchy1"/>
    <dgm:cxn modelId="{5D874E04-DCE4-416C-BF77-DB40FB042E2C}" type="presParOf" srcId="{24FD2C97-0817-4EC7-964A-185516754872}" destId="{BE115C0C-CAB7-4B3B-8296-BA1D97B4F6C4}" srcOrd="1" destOrd="0" presId="urn:microsoft.com/office/officeart/2005/8/layout/hierarchy1"/>
    <dgm:cxn modelId="{01F642D5-7FEC-430E-AB1D-F29337687C96}" type="presParOf" srcId="{359454CE-1243-4ED0-8A80-BA9908E75861}" destId="{36C913D8-0802-401D-91FD-6AEE68941E67}" srcOrd="1" destOrd="0" presId="urn:microsoft.com/office/officeart/2005/8/layout/hierarchy1"/>
    <dgm:cxn modelId="{F5C6E803-2BFB-43C6-91EE-E4B65666397C}" type="presParOf" srcId="{36C913D8-0802-401D-91FD-6AEE68941E67}" destId="{0C1506A8-1444-43D9-8641-CDB47F823F8A}" srcOrd="0" destOrd="0" presId="urn:microsoft.com/office/officeart/2005/8/layout/hierarchy1"/>
    <dgm:cxn modelId="{E85A4D42-DE6E-4B16-86D3-4F801E6E2A4B}" type="presParOf" srcId="{36C913D8-0802-401D-91FD-6AEE68941E67}" destId="{7B34A7A6-5BF3-4C2E-B141-4FAA942BF936}" srcOrd="1" destOrd="0" presId="urn:microsoft.com/office/officeart/2005/8/layout/hierarchy1"/>
    <dgm:cxn modelId="{C056AB48-AAE9-4CA0-A470-6CA674836994}" type="presParOf" srcId="{7B34A7A6-5BF3-4C2E-B141-4FAA942BF936}" destId="{A2D752B4-4713-4B2E-B81B-C82D0315A2B6}" srcOrd="0" destOrd="0" presId="urn:microsoft.com/office/officeart/2005/8/layout/hierarchy1"/>
    <dgm:cxn modelId="{A4C02A12-B7C6-437C-BF83-E1915C8BEC18}" type="presParOf" srcId="{A2D752B4-4713-4B2E-B81B-C82D0315A2B6}" destId="{10491B81-A66C-48BC-8BC7-AC0FE02F4786}" srcOrd="0" destOrd="0" presId="urn:microsoft.com/office/officeart/2005/8/layout/hierarchy1"/>
    <dgm:cxn modelId="{9446003C-2F71-48C7-BB5D-38273B880B29}" type="presParOf" srcId="{A2D752B4-4713-4B2E-B81B-C82D0315A2B6}" destId="{C17FE739-F78B-455E-8851-818299D6B33E}" srcOrd="1" destOrd="0" presId="urn:microsoft.com/office/officeart/2005/8/layout/hierarchy1"/>
    <dgm:cxn modelId="{6AA17C90-BBDC-4D1C-963E-E6065F427887}" type="presParOf" srcId="{7B34A7A6-5BF3-4C2E-B141-4FAA942BF936}" destId="{D0F00F1A-7FDC-434F-A726-4AD3E1955125}" srcOrd="1" destOrd="0" presId="urn:microsoft.com/office/officeart/2005/8/layout/hierarchy1"/>
    <dgm:cxn modelId="{A20F0728-662D-4B1D-B4BA-463D6C880021}" type="presParOf" srcId="{36C913D8-0802-401D-91FD-6AEE68941E67}" destId="{95196CDA-9B79-49CB-B6FF-3097617C63E7}" srcOrd="2" destOrd="0" presId="urn:microsoft.com/office/officeart/2005/8/layout/hierarchy1"/>
    <dgm:cxn modelId="{909CD1B0-67B3-40CD-AECD-AD42F50E095D}" type="presParOf" srcId="{36C913D8-0802-401D-91FD-6AEE68941E67}" destId="{85BB9C81-22BB-46AE-96FF-D04A84529F9E}" srcOrd="3" destOrd="0" presId="urn:microsoft.com/office/officeart/2005/8/layout/hierarchy1"/>
    <dgm:cxn modelId="{DDA62B8B-F2D5-405D-BE4D-54EB1C48E2A3}" type="presParOf" srcId="{85BB9C81-22BB-46AE-96FF-D04A84529F9E}" destId="{B841641F-7201-4E58-A041-8D722D24F502}" srcOrd="0" destOrd="0" presId="urn:microsoft.com/office/officeart/2005/8/layout/hierarchy1"/>
    <dgm:cxn modelId="{47F34EFC-8DAF-4C21-A756-9082DC4940F6}" type="presParOf" srcId="{B841641F-7201-4E58-A041-8D722D24F502}" destId="{1E7BF7A1-7414-4907-B6E1-5F7271B9448A}" srcOrd="0" destOrd="0" presId="urn:microsoft.com/office/officeart/2005/8/layout/hierarchy1"/>
    <dgm:cxn modelId="{4A08E6E2-039B-4B31-A8A5-AE47CC4710FE}" type="presParOf" srcId="{B841641F-7201-4E58-A041-8D722D24F502}" destId="{ADB0D74A-4634-4C16-AF8C-815879AA37A4}" srcOrd="1" destOrd="0" presId="urn:microsoft.com/office/officeart/2005/8/layout/hierarchy1"/>
    <dgm:cxn modelId="{442AB6B0-CA46-4425-B16F-11AA061AF304}" type="presParOf" srcId="{85BB9C81-22BB-46AE-96FF-D04A84529F9E}" destId="{C9A0505A-B42E-431B-ADB1-9C7B7803CB04}" srcOrd="1" destOrd="0" presId="urn:microsoft.com/office/officeart/2005/8/layout/hierarchy1"/>
    <dgm:cxn modelId="{9C66D4E8-09CB-4CE5-A7C2-AA9DBD7A4884}" type="presParOf" srcId="{36C913D8-0802-401D-91FD-6AEE68941E67}" destId="{97C37A9A-519F-4C19-A3AC-96449C66CF94}" srcOrd="4" destOrd="0" presId="urn:microsoft.com/office/officeart/2005/8/layout/hierarchy1"/>
    <dgm:cxn modelId="{210C37BF-E45F-4146-9D52-6ACD16169870}" type="presParOf" srcId="{36C913D8-0802-401D-91FD-6AEE68941E67}" destId="{EDE0D5E1-2B1D-4D07-B599-7FD5C28C565C}" srcOrd="5" destOrd="0" presId="urn:microsoft.com/office/officeart/2005/8/layout/hierarchy1"/>
    <dgm:cxn modelId="{3598891C-F043-40A3-9640-8E04A95D82B4}" type="presParOf" srcId="{EDE0D5E1-2B1D-4D07-B599-7FD5C28C565C}" destId="{46041E78-D63B-4CFD-B545-C8962874CDFE}" srcOrd="0" destOrd="0" presId="urn:microsoft.com/office/officeart/2005/8/layout/hierarchy1"/>
    <dgm:cxn modelId="{AE97CB93-C081-46A4-A54D-915B8B8D8D53}" type="presParOf" srcId="{46041E78-D63B-4CFD-B545-C8962874CDFE}" destId="{AD25C476-09F7-454B-84DF-012FCAFF94A9}" srcOrd="0" destOrd="0" presId="urn:microsoft.com/office/officeart/2005/8/layout/hierarchy1"/>
    <dgm:cxn modelId="{2AC730B0-AC28-42E2-9600-93626EDE6D5E}" type="presParOf" srcId="{46041E78-D63B-4CFD-B545-C8962874CDFE}" destId="{D172F109-C0C0-48C8-BA9A-5552644DA2C9}" srcOrd="1" destOrd="0" presId="urn:microsoft.com/office/officeart/2005/8/layout/hierarchy1"/>
    <dgm:cxn modelId="{95285266-FF7F-4FFA-93B9-5839C501AADC}" type="presParOf" srcId="{EDE0D5E1-2B1D-4D07-B599-7FD5C28C565C}" destId="{A43EA2A9-47BD-439B-911E-0F13C053EE5C}" srcOrd="1" destOrd="0" presId="urn:microsoft.com/office/officeart/2005/8/layout/hierarchy1"/>
  </dgm:cxnLst>
  <dgm:bg>
    <a:noFill/>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40504E0-7E2B-43AB-BED8-6625AAB06EBD}" type="doc">
      <dgm:prSet loTypeId="urn:microsoft.com/office/officeart/2005/8/layout/chevron1" loCatId="process" qsTypeId="urn:microsoft.com/office/officeart/2005/8/quickstyle/simple1" qsCatId="simple" csTypeId="urn:microsoft.com/office/officeart/2005/8/colors/colorful1#2" csCatId="colorful" phldr="1"/>
      <dgm:spPr/>
    </dgm:pt>
    <dgm:pt modelId="{21DDA060-B3DC-4816-9004-8B08E0EB6BF8}">
      <dgm:prSet phldrT="[Text]" custT="1"/>
      <dgm:spPr/>
      <dgm:t>
        <a:bodyPr/>
        <a:lstStyle/>
        <a:p>
          <a:r>
            <a:rPr lang="en-US" sz="1600" b="0" dirty="0" smtClean="0"/>
            <a:t>Step 3: Determine Goals and Objectives</a:t>
          </a:r>
          <a:endParaRPr lang="en-US" sz="1600" b="0" dirty="0"/>
        </a:p>
      </dgm:t>
    </dgm:pt>
    <dgm:pt modelId="{92EB12C5-23D1-4200-854D-2987BACB5F87}" type="parTrans" cxnId="{051D8AF3-DEDF-45F2-AA37-01B97B1DA5FD}">
      <dgm:prSet/>
      <dgm:spPr/>
      <dgm:t>
        <a:bodyPr/>
        <a:lstStyle/>
        <a:p>
          <a:endParaRPr lang="en-US"/>
        </a:p>
      </dgm:t>
    </dgm:pt>
    <dgm:pt modelId="{6D156601-9956-4AB7-B716-53E12155FC5E}" type="sibTrans" cxnId="{051D8AF3-DEDF-45F2-AA37-01B97B1DA5FD}">
      <dgm:prSet/>
      <dgm:spPr/>
      <dgm:t>
        <a:bodyPr/>
        <a:lstStyle/>
        <a:p>
          <a:endParaRPr lang="en-US"/>
        </a:p>
      </dgm:t>
    </dgm:pt>
    <dgm:pt modelId="{C5309686-8629-467D-9DDC-6DBA2510D630}">
      <dgm:prSet phldrT="[Text]" custT="1"/>
      <dgm:spPr>
        <a:solidFill>
          <a:schemeClr val="accent3">
            <a:lumMod val="75000"/>
          </a:schemeClr>
        </a:solidFill>
      </dgm:spPr>
      <dgm:t>
        <a:bodyPr/>
        <a:lstStyle/>
        <a:p>
          <a:r>
            <a:rPr lang="en-US" sz="1600" b="0" dirty="0" smtClean="0"/>
            <a:t>Step 4: Plan Development (Identify Courses of Action)</a:t>
          </a:r>
          <a:endParaRPr lang="en-US" sz="1600" b="0" dirty="0"/>
        </a:p>
      </dgm:t>
    </dgm:pt>
    <dgm:pt modelId="{81C1494C-A706-4A95-BD90-8DD8D65C3CF3}" type="parTrans" cxnId="{1628A408-001C-4A41-A944-4E2C31A2DA7C}">
      <dgm:prSet/>
      <dgm:spPr/>
      <dgm:t>
        <a:bodyPr/>
        <a:lstStyle/>
        <a:p>
          <a:endParaRPr lang="en-US"/>
        </a:p>
      </dgm:t>
    </dgm:pt>
    <dgm:pt modelId="{5A39FFCD-E292-44E4-88DF-1D8213F28EFB}" type="sibTrans" cxnId="{1628A408-001C-4A41-A944-4E2C31A2DA7C}">
      <dgm:prSet/>
      <dgm:spPr/>
      <dgm:t>
        <a:bodyPr/>
        <a:lstStyle/>
        <a:p>
          <a:endParaRPr lang="en-US"/>
        </a:p>
      </dgm:t>
    </dgm:pt>
    <dgm:pt modelId="{DA366336-7976-4BB8-AD42-81E79DE6AEB2}">
      <dgm:prSet phldrT="[Text]"/>
      <dgm:spPr/>
      <dgm:t>
        <a:bodyPr/>
        <a:lstStyle/>
        <a:p>
          <a:r>
            <a:rPr lang="en-US" b="1" u="none" dirty="0" smtClean="0"/>
            <a:t>Cross-cutting functions to integrate the needs of individuals with disabilities and other access and functional needs</a:t>
          </a:r>
          <a:endParaRPr lang="en-US" b="1" u="none" dirty="0"/>
        </a:p>
      </dgm:t>
    </dgm:pt>
    <dgm:pt modelId="{41173AC1-E4D6-49A4-BE89-35A7E8826369}" type="parTrans" cxnId="{18C159D1-4397-4518-8330-7A0DA8BA2199}">
      <dgm:prSet/>
      <dgm:spPr/>
      <dgm:t>
        <a:bodyPr/>
        <a:lstStyle/>
        <a:p>
          <a:endParaRPr lang="en-US"/>
        </a:p>
      </dgm:t>
    </dgm:pt>
    <dgm:pt modelId="{D2E54BE2-016E-4A56-8F00-8B1CD66A91B1}" type="sibTrans" cxnId="{18C159D1-4397-4518-8330-7A0DA8BA2199}">
      <dgm:prSet/>
      <dgm:spPr/>
      <dgm:t>
        <a:bodyPr/>
        <a:lstStyle/>
        <a:p>
          <a:endParaRPr lang="en-US"/>
        </a:p>
      </dgm:t>
    </dgm:pt>
    <dgm:pt modelId="{00746718-167B-410F-9B62-055D38D22C7A}" type="pres">
      <dgm:prSet presAssocID="{E40504E0-7E2B-43AB-BED8-6625AAB06EBD}" presName="Name0" presStyleCnt="0">
        <dgm:presLayoutVars>
          <dgm:dir/>
          <dgm:animLvl val="lvl"/>
          <dgm:resizeHandles val="exact"/>
        </dgm:presLayoutVars>
      </dgm:prSet>
      <dgm:spPr/>
    </dgm:pt>
    <dgm:pt modelId="{0D69E838-4418-4359-847D-EF9B0423A944}" type="pres">
      <dgm:prSet presAssocID="{21DDA060-B3DC-4816-9004-8B08E0EB6BF8}" presName="parTxOnly" presStyleLbl="node1" presStyleIdx="0" presStyleCnt="3">
        <dgm:presLayoutVars>
          <dgm:chMax val="0"/>
          <dgm:chPref val="0"/>
          <dgm:bulletEnabled val="1"/>
        </dgm:presLayoutVars>
      </dgm:prSet>
      <dgm:spPr/>
      <dgm:t>
        <a:bodyPr/>
        <a:lstStyle/>
        <a:p>
          <a:endParaRPr lang="en-US"/>
        </a:p>
      </dgm:t>
    </dgm:pt>
    <dgm:pt modelId="{C6AD8953-F8FE-447D-A48C-EDB478C4307E}" type="pres">
      <dgm:prSet presAssocID="{6D156601-9956-4AB7-B716-53E12155FC5E}" presName="parTxOnlySpace" presStyleCnt="0"/>
      <dgm:spPr/>
    </dgm:pt>
    <dgm:pt modelId="{052F4690-829F-4CA8-B71C-EEC43CC5C550}" type="pres">
      <dgm:prSet presAssocID="{C5309686-8629-467D-9DDC-6DBA2510D630}" presName="parTxOnly" presStyleLbl="node1" presStyleIdx="1" presStyleCnt="3">
        <dgm:presLayoutVars>
          <dgm:chMax val="0"/>
          <dgm:chPref val="0"/>
          <dgm:bulletEnabled val="1"/>
        </dgm:presLayoutVars>
      </dgm:prSet>
      <dgm:spPr/>
      <dgm:t>
        <a:bodyPr/>
        <a:lstStyle/>
        <a:p>
          <a:endParaRPr lang="en-US"/>
        </a:p>
      </dgm:t>
    </dgm:pt>
    <dgm:pt modelId="{6907CC98-9B0A-4BAC-88B3-E5E38E172176}" type="pres">
      <dgm:prSet presAssocID="{5A39FFCD-E292-44E4-88DF-1D8213F28EFB}" presName="parTxOnlySpace" presStyleCnt="0"/>
      <dgm:spPr/>
    </dgm:pt>
    <dgm:pt modelId="{22636A7D-8E50-44CB-AE72-8C3815EADEFF}" type="pres">
      <dgm:prSet presAssocID="{DA366336-7976-4BB8-AD42-81E79DE6AEB2}" presName="parTxOnly" presStyleLbl="node1" presStyleIdx="2" presStyleCnt="3" custScaleX="117871">
        <dgm:presLayoutVars>
          <dgm:chMax val="0"/>
          <dgm:chPref val="0"/>
          <dgm:bulletEnabled val="1"/>
        </dgm:presLayoutVars>
      </dgm:prSet>
      <dgm:spPr/>
      <dgm:t>
        <a:bodyPr/>
        <a:lstStyle/>
        <a:p>
          <a:endParaRPr lang="en-US"/>
        </a:p>
      </dgm:t>
    </dgm:pt>
  </dgm:ptLst>
  <dgm:cxnLst>
    <dgm:cxn modelId="{051D8AF3-DEDF-45F2-AA37-01B97B1DA5FD}" srcId="{E40504E0-7E2B-43AB-BED8-6625AAB06EBD}" destId="{21DDA060-B3DC-4816-9004-8B08E0EB6BF8}" srcOrd="0" destOrd="0" parTransId="{92EB12C5-23D1-4200-854D-2987BACB5F87}" sibTransId="{6D156601-9956-4AB7-B716-53E12155FC5E}"/>
    <dgm:cxn modelId="{B2D8271A-4491-424B-BB39-3ABCEDF8384C}" type="presOf" srcId="{21DDA060-B3DC-4816-9004-8B08E0EB6BF8}" destId="{0D69E838-4418-4359-847D-EF9B0423A944}" srcOrd="0" destOrd="0" presId="urn:microsoft.com/office/officeart/2005/8/layout/chevron1"/>
    <dgm:cxn modelId="{F0F39FA8-F2B4-4F26-A086-5ECDC8E93CC7}" type="presOf" srcId="{C5309686-8629-467D-9DDC-6DBA2510D630}" destId="{052F4690-829F-4CA8-B71C-EEC43CC5C550}" srcOrd="0" destOrd="0" presId="urn:microsoft.com/office/officeart/2005/8/layout/chevron1"/>
    <dgm:cxn modelId="{8D4B4F41-5DF5-4839-8D38-B834F0F16350}" type="presOf" srcId="{DA366336-7976-4BB8-AD42-81E79DE6AEB2}" destId="{22636A7D-8E50-44CB-AE72-8C3815EADEFF}" srcOrd="0" destOrd="0" presId="urn:microsoft.com/office/officeart/2005/8/layout/chevron1"/>
    <dgm:cxn modelId="{1628A408-001C-4A41-A944-4E2C31A2DA7C}" srcId="{E40504E0-7E2B-43AB-BED8-6625AAB06EBD}" destId="{C5309686-8629-467D-9DDC-6DBA2510D630}" srcOrd="1" destOrd="0" parTransId="{81C1494C-A706-4A95-BD90-8DD8D65C3CF3}" sibTransId="{5A39FFCD-E292-44E4-88DF-1D8213F28EFB}"/>
    <dgm:cxn modelId="{18C159D1-4397-4518-8330-7A0DA8BA2199}" srcId="{E40504E0-7E2B-43AB-BED8-6625AAB06EBD}" destId="{DA366336-7976-4BB8-AD42-81E79DE6AEB2}" srcOrd="2" destOrd="0" parTransId="{41173AC1-E4D6-49A4-BE89-35A7E8826369}" sibTransId="{D2E54BE2-016E-4A56-8F00-8B1CD66A91B1}"/>
    <dgm:cxn modelId="{3083DE05-CFEF-4BD3-A4E2-F30F6A8FAA6C}" type="presOf" srcId="{E40504E0-7E2B-43AB-BED8-6625AAB06EBD}" destId="{00746718-167B-410F-9B62-055D38D22C7A}" srcOrd="0" destOrd="0" presId="urn:microsoft.com/office/officeart/2005/8/layout/chevron1"/>
    <dgm:cxn modelId="{AE514681-99A6-41F8-A134-B0836CFDE135}" type="presParOf" srcId="{00746718-167B-410F-9B62-055D38D22C7A}" destId="{0D69E838-4418-4359-847D-EF9B0423A944}" srcOrd="0" destOrd="0" presId="urn:microsoft.com/office/officeart/2005/8/layout/chevron1"/>
    <dgm:cxn modelId="{39821EEE-B761-455B-A390-3190F9AA3DE9}" type="presParOf" srcId="{00746718-167B-410F-9B62-055D38D22C7A}" destId="{C6AD8953-F8FE-447D-A48C-EDB478C4307E}" srcOrd="1" destOrd="0" presId="urn:microsoft.com/office/officeart/2005/8/layout/chevron1"/>
    <dgm:cxn modelId="{3064E800-A199-4257-B008-CA3486A2255F}" type="presParOf" srcId="{00746718-167B-410F-9B62-055D38D22C7A}" destId="{052F4690-829F-4CA8-B71C-EEC43CC5C550}" srcOrd="2" destOrd="0" presId="urn:microsoft.com/office/officeart/2005/8/layout/chevron1"/>
    <dgm:cxn modelId="{88263CF5-B73E-4A89-857A-95483646312F}" type="presParOf" srcId="{00746718-167B-410F-9B62-055D38D22C7A}" destId="{6907CC98-9B0A-4BAC-88B3-E5E38E172176}" srcOrd="3" destOrd="0" presId="urn:microsoft.com/office/officeart/2005/8/layout/chevron1"/>
    <dgm:cxn modelId="{7FCE1FA2-731F-4F94-BF3C-CBC59AE776E7}" type="presParOf" srcId="{00746718-167B-410F-9B62-055D38D22C7A}" destId="{22636A7D-8E50-44CB-AE72-8C3815EADEFF}" srcOrd="4" destOrd="0" presId="urn:microsoft.com/office/officeart/2005/8/layout/chevron1"/>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1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346863E-64AD-4AFF-B503-BFC6145DB950}" type="doc">
      <dgm:prSet loTypeId="urn:microsoft.com/office/officeart/2005/8/layout/pyramid2" loCatId="pyramid" qsTypeId="urn:microsoft.com/office/officeart/2005/8/quickstyle/simple1" qsCatId="simple" csTypeId="urn:microsoft.com/office/officeart/2005/8/colors/colorful3" csCatId="colorful" phldr="1"/>
      <dgm:spPr/>
      <dgm:t>
        <a:bodyPr/>
        <a:lstStyle/>
        <a:p>
          <a:endParaRPr lang="en-US"/>
        </a:p>
      </dgm:t>
    </dgm:pt>
    <dgm:pt modelId="{8E15B0B6-F6E6-488D-A2D7-9DA9E71FDD48}">
      <dgm:prSet custT="1"/>
      <dgm:spPr/>
      <dgm:t>
        <a:bodyPr/>
        <a:lstStyle/>
        <a:p>
          <a:pPr rtl="0"/>
          <a:r>
            <a:rPr lang="en-US" sz="1800" b="0" dirty="0" smtClean="0"/>
            <a:t>Stockpile essential emergency supplies. </a:t>
          </a:r>
          <a:endParaRPr lang="en-US" sz="1800" b="0" dirty="0"/>
        </a:p>
      </dgm:t>
    </dgm:pt>
    <dgm:pt modelId="{B45D3CB9-1C1C-4372-997C-833BF95E72F3}" type="sibTrans" cxnId="{BC2DEECB-CC08-4969-A464-221D802DD0B3}">
      <dgm:prSet/>
      <dgm:spPr/>
      <dgm:t>
        <a:bodyPr/>
        <a:lstStyle/>
        <a:p>
          <a:endParaRPr lang="en-US" sz="1600" b="0"/>
        </a:p>
      </dgm:t>
    </dgm:pt>
    <dgm:pt modelId="{29EDC8F2-C349-4AB6-813E-69738D37B1D3}" type="parTrans" cxnId="{BC2DEECB-CC08-4969-A464-221D802DD0B3}">
      <dgm:prSet/>
      <dgm:spPr/>
      <dgm:t>
        <a:bodyPr/>
        <a:lstStyle/>
        <a:p>
          <a:endParaRPr lang="en-US" sz="1600" b="0"/>
        </a:p>
      </dgm:t>
    </dgm:pt>
    <dgm:pt modelId="{3ABC55E8-BCA2-41C1-B377-CB7157CBD3FA}">
      <dgm:prSet custT="1"/>
      <dgm:spPr/>
      <dgm:t>
        <a:bodyPr/>
        <a:lstStyle/>
        <a:p>
          <a:pPr rtl="0"/>
          <a:r>
            <a:rPr lang="en-US" sz="1800" b="0" dirty="0" smtClean="0"/>
            <a:t>Ensure that go-kits meet the needs of the individual student or staff member with the disability or access and functional need.</a:t>
          </a:r>
          <a:endParaRPr lang="en-US" sz="1800" b="0" dirty="0"/>
        </a:p>
      </dgm:t>
    </dgm:pt>
    <dgm:pt modelId="{15904499-710F-49B7-9E59-95DFA186D849}" type="parTrans" cxnId="{FB3EBC27-8008-4769-8E28-7F88507F479A}">
      <dgm:prSet/>
      <dgm:spPr/>
      <dgm:t>
        <a:bodyPr/>
        <a:lstStyle/>
        <a:p>
          <a:endParaRPr lang="en-US" sz="1600" b="0"/>
        </a:p>
      </dgm:t>
    </dgm:pt>
    <dgm:pt modelId="{E7726749-4C2F-413F-9E0E-97F0AA93A98B}" type="sibTrans" cxnId="{FB3EBC27-8008-4769-8E28-7F88507F479A}">
      <dgm:prSet/>
      <dgm:spPr/>
      <dgm:t>
        <a:bodyPr/>
        <a:lstStyle/>
        <a:p>
          <a:endParaRPr lang="en-US" sz="1600" b="0"/>
        </a:p>
      </dgm:t>
    </dgm:pt>
    <dgm:pt modelId="{16FF2E36-A58D-466D-A8C0-103573C87240}">
      <dgm:prSet custT="1"/>
      <dgm:spPr/>
      <dgm:t>
        <a:bodyPr/>
        <a:lstStyle/>
        <a:p>
          <a:pPr rtl="0"/>
          <a:r>
            <a:rPr lang="en-US" sz="1800" b="0" dirty="0" smtClean="0"/>
            <a:t>Check your inventory periodically to ensure that equipment and supplies are in working order.</a:t>
          </a:r>
          <a:endParaRPr lang="en-US" sz="1800" b="0" dirty="0"/>
        </a:p>
      </dgm:t>
    </dgm:pt>
    <dgm:pt modelId="{68526D8B-BDFA-42ED-B117-9659BD10816A}" type="parTrans" cxnId="{D2FB1EFE-C79B-4878-AB1E-1EB6ACCBDD2A}">
      <dgm:prSet/>
      <dgm:spPr/>
      <dgm:t>
        <a:bodyPr/>
        <a:lstStyle/>
        <a:p>
          <a:endParaRPr lang="en-US" sz="1600" b="0"/>
        </a:p>
      </dgm:t>
    </dgm:pt>
    <dgm:pt modelId="{A1FFB540-9CE2-4B5A-8D56-CAE15AC4982D}" type="sibTrans" cxnId="{D2FB1EFE-C79B-4878-AB1E-1EB6ACCBDD2A}">
      <dgm:prSet/>
      <dgm:spPr/>
      <dgm:t>
        <a:bodyPr/>
        <a:lstStyle/>
        <a:p>
          <a:endParaRPr lang="en-US" sz="1600" b="0"/>
        </a:p>
      </dgm:t>
    </dgm:pt>
    <dgm:pt modelId="{E8608C59-BD72-4AD9-BB32-5AADA4D8C598}" type="pres">
      <dgm:prSet presAssocID="{5346863E-64AD-4AFF-B503-BFC6145DB950}" presName="compositeShape" presStyleCnt="0">
        <dgm:presLayoutVars>
          <dgm:dir/>
          <dgm:resizeHandles/>
        </dgm:presLayoutVars>
      </dgm:prSet>
      <dgm:spPr/>
      <dgm:t>
        <a:bodyPr/>
        <a:lstStyle/>
        <a:p>
          <a:endParaRPr lang="en-US"/>
        </a:p>
      </dgm:t>
    </dgm:pt>
    <dgm:pt modelId="{D94060A6-A111-4D9C-9E9C-CD51D29E9537}" type="pres">
      <dgm:prSet presAssocID="{5346863E-64AD-4AFF-B503-BFC6145DB950}" presName="pyramid" presStyleLbl="node1" presStyleIdx="0" presStyleCnt="1" custLinFactNeighborX="4746"/>
      <dgm:spPr>
        <a:solidFill>
          <a:schemeClr val="accent3">
            <a:hueOff val="0"/>
            <a:satOff val="0"/>
            <a:lumOff val="0"/>
            <a:alpha val="63000"/>
          </a:schemeClr>
        </a:solidFill>
      </dgm:spPr>
    </dgm:pt>
    <dgm:pt modelId="{D100515B-5EE5-4578-B83E-1EEFC5FA88E3}" type="pres">
      <dgm:prSet presAssocID="{5346863E-64AD-4AFF-B503-BFC6145DB950}" presName="theList" presStyleCnt="0"/>
      <dgm:spPr/>
    </dgm:pt>
    <dgm:pt modelId="{1B20B7AE-3E06-4341-95B6-2C8C249E3E90}" type="pres">
      <dgm:prSet presAssocID="{8E15B0B6-F6E6-488D-A2D7-9DA9E71FDD48}" presName="aNode" presStyleLbl="fgAcc1" presStyleIdx="0" presStyleCnt="3" custScaleX="159069" custLinFactY="11192" custLinFactNeighborX="29698" custLinFactNeighborY="100000">
        <dgm:presLayoutVars>
          <dgm:bulletEnabled val="1"/>
        </dgm:presLayoutVars>
      </dgm:prSet>
      <dgm:spPr/>
      <dgm:t>
        <a:bodyPr/>
        <a:lstStyle/>
        <a:p>
          <a:endParaRPr lang="en-US"/>
        </a:p>
      </dgm:t>
    </dgm:pt>
    <dgm:pt modelId="{28C6B516-05B7-41CD-A2A2-B99057B6DB3B}" type="pres">
      <dgm:prSet presAssocID="{8E15B0B6-F6E6-488D-A2D7-9DA9E71FDD48}" presName="aSpace" presStyleCnt="0"/>
      <dgm:spPr/>
    </dgm:pt>
    <dgm:pt modelId="{0B408B22-6763-4797-A21C-48E269C2AF03}" type="pres">
      <dgm:prSet presAssocID="{3ABC55E8-BCA2-41C1-B377-CB7157CBD3FA}" presName="aNode" presStyleLbl="fgAcc1" presStyleIdx="1" presStyleCnt="3" custScaleX="159386" custLinFactY="11192" custLinFactNeighborX="29698" custLinFactNeighborY="100000">
        <dgm:presLayoutVars>
          <dgm:bulletEnabled val="1"/>
        </dgm:presLayoutVars>
      </dgm:prSet>
      <dgm:spPr/>
      <dgm:t>
        <a:bodyPr/>
        <a:lstStyle/>
        <a:p>
          <a:endParaRPr lang="en-US"/>
        </a:p>
      </dgm:t>
    </dgm:pt>
    <dgm:pt modelId="{17F7EDAB-602E-42F3-B5E1-A07600A57860}" type="pres">
      <dgm:prSet presAssocID="{3ABC55E8-BCA2-41C1-B377-CB7157CBD3FA}" presName="aSpace" presStyleCnt="0"/>
      <dgm:spPr/>
    </dgm:pt>
    <dgm:pt modelId="{3BB35A17-6049-42F5-A148-36BE03A108D4}" type="pres">
      <dgm:prSet presAssocID="{16FF2E36-A58D-466D-A8C0-103573C87240}" presName="aNode" presStyleLbl="fgAcc1" presStyleIdx="2" presStyleCnt="3" custScaleX="159174" custLinFactY="11192" custLinFactNeighborX="29698" custLinFactNeighborY="100000">
        <dgm:presLayoutVars>
          <dgm:bulletEnabled val="1"/>
        </dgm:presLayoutVars>
      </dgm:prSet>
      <dgm:spPr/>
      <dgm:t>
        <a:bodyPr/>
        <a:lstStyle/>
        <a:p>
          <a:endParaRPr lang="en-US"/>
        </a:p>
      </dgm:t>
    </dgm:pt>
    <dgm:pt modelId="{FEF268E2-4FBD-46CB-9431-C851E00E14E8}" type="pres">
      <dgm:prSet presAssocID="{16FF2E36-A58D-466D-A8C0-103573C87240}" presName="aSpace" presStyleCnt="0"/>
      <dgm:spPr/>
    </dgm:pt>
  </dgm:ptLst>
  <dgm:cxnLst>
    <dgm:cxn modelId="{3A139547-F380-4971-B8CA-275F589E8171}" type="presOf" srcId="{5346863E-64AD-4AFF-B503-BFC6145DB950}" destId="{E8608C59-BD72-4AD9-BB32-5AADA4D8C598}" srcOrd="0" destOrd="0" presId="urn:microsoft.com/office/officeart/2005/8/layout/pyramid2"/>
    <dgm:cxn modelId="{D1C0E472-F355-448C-B7B1-4AE8D8786CB9}" type="presOf" srcId="{8E15B0B6-F6E6-488D-A2D7-9DA9E71FDD48}" destId="{1B20B7AE-3E06-4341-95B6-2C8C249E3E90}" srcOrd="0" destOrd="0" presId="urn:microsoft.com/office/officeart/2005/8/layout/pyramid2"/>
    <dgm:cxn modelId="{62A05893-16AD-4708-9195-957A1DB2574E}" type="presOf" srcId="{3ABC55E8-BCA2-41C1-B377-CB7157CBD3FA}" destId="{0B408B22-6763-4797-A21C-48E269C2AF03}" srcOrd="0" destOrd="0" presId="urn:microsoft.com/office/officeart/2005/8/layout/pyramid2"/>
    <dgm:cxn modelId="{BC2DEECB-CC08-4969-A464-221D802DD0B3}" srcId="{5346863E-64AD-4AFF-B503-BFC6145DB950}" destId="{8E15B0B6-F6E6-488D-A2D7-9DA9E71FDD48}" srcOrd="0" destOrd="0" parTransId="{29EDC8F2-C349-4AB6-813E-69738D37B1D3}" sibTransId="{B45D3CB9-1C1C-4372-997C-833BF95E72F3}"/>
    <dgm:cxn modelId="{111A2EF0-0ECC-4939-808D-D2F886B5668A}" type="presOf" srcId="{16FF2E36-A58D-466D-A8C0-103573C87240}" destId="{3BB35A17-6049-42F5-A148-36BE03A108D4}" srcOrd="0" destOrd="0" presId="urn:microsoft.com/office/officeart/2005/8/layout/pyramid2"/>
    <dgm:cxn modelId="{FB3EBC27-8008-4769-8E28-7F88507F479A}" srcId="{5346863E-64AD-4AFF-B503-BFC6145DB950}" destId="{3ABC55E8-BCA2-41C1-B377-CB7157CBD3FA}" srcOrd="1" destOrd="0" parTransId="{15904499-710F-49B7-9E59-95DFA186D849}" sibTransId="{E7726749-4C2F-413F-9E0E-97F0AA93A98B}"/>
    <dgm:cxn modelId="{D2FB1EFE-C79B-4878-AB1E-1EB6ACCBDD2A}" srcId="{5346863E-64AD-4AFF-B503-BFC6145DB950}" destId="{16FF2E36-A58D-466D-A8C0-103573C87240}" srcOrd="2" destOrd="0" parTransId="{68526D8B-BDFA-42ED-B117-9659BD10816A}" sibTransId="{A1FFB540-9CE2-4B5A-8D56-CAE15AC4982D}"/>
    <dgm:cxn modelId="{F3FA7A79-9C60-46D6-B4F1-8B5DE7A9172C}" type="presParOf" srcId="{E8608C59-BD72-4AD9-BB32-5AADA4D8C598}" destId="{D94060A6-A111-4D9C-9E9C-CD51D29E9537}" srcOrd="0" destOrd="0" presId="urn:microsoft.com/office/officeart/2005/8/layout/pyramid2"/>
    <dgm:cxn modelId="{940A3515-CAF3-4706-9CF1-0F73A8A045CE}" type="presParOf" srcId="{E8608C59-BD72-4AD9-BB32-5AADA4D8C598}" destId="{D100515B-5EE5-4578-B83E-1EEFC5FA88E3}" srcOrd="1" destOrd="0" presId="urn:microsoft.com/office/officeart/2005/8/layout/pyramid2"/>
    <dgm:cxn modelId="{9045F7AF-AD4D-4BC8-AB82-3AFC2C781824}" type="presParOf" srcId="{D100515B-5EE5-4578-B83E-1EEFC5FA88E3}" destId="{1B20B7AE-3E06-4341-95B6-2C8C249E3E90}" srcOrd="0" destOrd="0" presId="urn:microsoft.com/office/officeart/2005/8/layout/pyramid2"/>
    <dgm:cxn modelId="{C2D07796-8C8A-4600-966F-0431ACDE5710}" type="presParOf" srcId="{D100515B-5EE5-4578-B83E-1EEFC5FA88E3}" destId="{28C6B516-05B7-41CD-A2A2-B99057B6DB3B}" srcOrd="1" destOrd="0" presId="urn:microsoft.com/office/officeart/2005/8/layout/pyramid2"/>
    <dgm:cxn modelId="{6D2CBD77-A13A-4081-A86F-A06DB0F96AFE}" type="presParOf" srcId="{D100515B-5EE5-4578-B83E-1EEFC5FA88E3}" destId="{0B408B22-6763-4797-A21C-48E269C2AF03}" srcOrd="2" destOrd="0" presId="urn:microsoft.com/office/officeart/2005/8/layout/pyramid2"/>
    <dgm:cxn modelId="{AE42CEF0-94DC-480C-8E0B-3D08D89B73DE}" type="presParOf" srcId="{D100515B-5EE5-4578-B83E-1EEFC5FA88E3}" destId="{17F7EDAB-602E-42F3-B5E1-A07600A57860}" srcOrd="3" destOrd="0" presId="urn:microsoft.com/office/officeart/2005/8/layout/pyramid2"/>
    <dgm:cxn modelId="{AAD62D3C-B621-4D68-BD88-DE81DD1E8428}" type="presParOf" srcId="{D100515B-5EE5-4578-B83E-1EEFC5FA88E3}" destId="{3BB35A17-6049-42F5-A148-36BE03A108D4}" srcOrd="4" destOrd="0" presId="urn:microsoft.com/office/officeart/2005/8/layout/pyramid2"/>
    <dgm:cxn modelId="{605D4CF3-128C-4F7E-B74D-40ED24299548}" type="presParOf" srcId="{D100515B-5EE5-4578-B83E-1EEFC5FA88E3}" destId="{FEF268E2-4FBD-46CB-9431-C851E00E14E8}" srcOrd="5" destOrd="0" presId="urn:microsoft.com/office/officeart/2005/8/layout/pyramid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89DC816-A7F6-4ABC-B216-1BBA1627EB73}" type="doc">
      <dgm:prSet loTypeId="urn:microsoft.com/office/officeart/2005/8/layout/list1" loCatId="list" qsTypeId="urn:microsoft.com/office/officeart/2005/8/quickstyle/simple1" qsCatId="simple" csTypeId="urn:microsoft.com/office/officeart/2005/8/colors/accent5_5" csCatId="accent5" phldr="1"/>
      <dgm:spPr/>
      <dgm:t>
        <a:bodyPr/>
        <a:lstStyle/>
        <a:p>
          <a:endParaRPr lang="en-US"/>
        </a:p>
      </dgm:t>
    </dgm:pt>
    <dgm:pt modelId="{3B2E15A4-EDB1-4BE5-A46E-000DDC86B4DB}">
      <dgm:prSet custT="1"/>
      <dgm:spPr>
        <a:solidFill>
          <a:schemeClr val="accent3"/>
        </a:solidFill>
        <a:ln>
          <a:solidFill>
            <a:schemeClr val="accent3">
              <a:lumMod val="75000"/>
            </a:schemeClr>
          </a:solidFill>
        </a:ln>
      </dgm:spPr>
      <dgm:t>
        <a:bodyPr/>
        <a:lstStyle/>
        <a:p>
          <a:pPr rtl="0"/>
          <a:r>
            <a:rPr lang="en-US" sz="2400" b="1" dirty="0" smtClean="0"/>
            <a:t>Considerations for addressing the needs of the entire school community during family reunification procedures include:</a:t>
          </a:r>
          <a:endParaRPr lang="en-US" sz="2400" b="1" dirty="0"/>
        </a:p>
      </dgm:t>
      <dgm:extLst>
        <a:ext uri="{E40237B7-FDA0-4F09-8148-C483321AD2D9}">
          <dgm14:cNvPr xmlns:dgm14="http://schemas.microsoft.com/office/drawing/2010/diagram" id="0" name="" descr="Considerations for addressing the needs of the entire school community during family reunification procedures include:&#10;&#10;"/>
        </a:ext>
      </dgm:extLst>
    </dgm:pt>
    <dgm:pt modelId="{F528738E-F2C1-4556-BC13-416D1CF8A393}" type="parTrans" cxnId="{E4D73822-8F7B-40F4-903C-6818BE386CCB}">
      <dgm:prSet/>
      <dgm:spPr/>
      <dgm:t>
        <a:bodyPr/>
        <a:lstStyle/>
        <a:p>
          <a:endParaRPr lang="en-US" sz="2000"/>
        </a:p>
      </dgm:t>
    </dgm:pt>
    <dgm:pt modelId="{238C0B65-F4A6-489D-BC92-28165601EEA3}" type="sibTrans" cxnId="{E4D73822-8F7B-40F4-903C-6818BE386CCB}">
      <dgm:prSet/>
      <dgm:spPr/>
      <dgm:t>
        <a:bodyPr/>
        <a:lstStyle/>
        <a:p>
          <a:endParaRPr lang="en-US" sz="2000"/>
        </a:p>
      </dgm:t>
    </dgm:pt>
    <dgm:pt modelId="{D1F4395D-A168-47D5-8357-CF311258C067}">
      <dgm:prSet custT="1"/>
      <dgm:spPr>
        <a:solidFill>
          <a:schemeClr val="accent3">
            <a:lumMod val="20000"/>
            <a:lumOff val="80000"/>
            <a:alpha val="90000"/>
          </a:schemeClr>
        </a:solidFill>
        <a:ln>
          <a:solidFill>
            <a:schemeClr val="accent3">
              <a:lumMod val="75000"/>
              <a:alpha val="90000"/>
            </a:schemeClr>
          </a:solidFill>
        </a:ln>
      </dgm:spPr>
      <dgm:t>
        <a:bodyPr/>
        <a:lstStyle/>
        <a:p>
          <a:pPr rtl="0"/>
          <a:endParaRPr lang="en-US" sz="2100" b="0" dirty="0"/>
        </a:p>
      </dgm:t>
      <dgm:extLst>
        <a:ext uri="{E40237B7-FDA0-4F09-8148-C483321AD2D9}">
          <dgm14:cNvPr xmlns:dgm14="http://schemas.microsoft.com/office/drawing/2010/diagram" id="0" name="" descr="-"/>
        </a:ext>
      </dgm:extLst>
    </dgm:pt>
    <dgm:pt modelId="{F75DA0A6-93EC-4F5F-9F39-FAE50B27ABB2}" type="parTrans" cxnId="{D873D2C3-5046-4EF7-8690-4A101609F362}">
      <dgm:prSet/>
      <dgm:spPr/>
      <dgm:t>
        <a:bodyPr/>
        <a:lstStyle/>
        <a:p>
          <a:endParaRPr lang="en-US" sz="2000"/>
        </a:p>
      </dgm:t>
    </dgm:pt>
    <dgm:pt modelId="{2A2391E5-BFE3-4098-A0FD-5F33D654E5B9}" type="sibTrans" cxnId="{D873D2C3-5046-4EF7-8690-4A101609F362}">
      <dgm:prSet/>
      <dgm:spPr/>
      <dgm:t>
        <a:bodyPr/>
        <a:lstStyle/>
        <a:p>
          <a:endParaRPr lang="en-US" sz="2000"/>
        </a:p>
      </dgm:t>
    </dgm:pt>
    <dgm:pt modelId="{136B0B82-FE25-4C2D-84BC-A42F9752DB0F}" type="pres">
      <dgm:prSet presAssocID="{D89DC816-A7F6-4ABC-B216-1BBA1627EB73}" presName="linear" presStyleCnt="0">
        <dgm:presLayoutVars>
          <dgm:dir/>
          <dgm:animLvl val="lvl"/>
          <dgm:resizeHandles val="exact"/>
        </dgm:presLayoutVars>
      </dgm:prSet>
      <dgm:spPr/>
      <dgm:t>
        <a:bodyPr/>
        <a:lstStyle/>
        <a:p>
          <a:endParaRPr lang="en-US"/>
        </a:p>
      </dgm:t>
    </dgm:pt>
    <dgm:pt modelId="{CABE5600-799D-40CE-A481-EB3D8DC73DB9}" type="pres">
      <dgm:prSet presAssocID="{3B2E15A4-EDB1-4BE5-A46E-000DDC86B4DB}" presName="parentLin" presStyleCnt="0"/>
      <dgm:spPr/>
    </dgm:pt>
    <dgm:pt modelId="{472B0057-CCFC-47DC-8A6E-255A297071DF}" type="pres">
      <dgm:prSet presAssocID="{3B2E15A4-EDB1-4BE5-A46E-000DDC86B4DB}" presName="parentLeftMargin" presStyleLbl="node1" presStyleIdx="0" presStyleCnt="1"/>
      <dgm:spPr/>
      <dgm:t>
        <a:bodyPr/>
        <a:lstStyle/>
        <a:p>
          <a:endParaRPr lang="en-US"/>
        </a:p>
      </dgm:t>
    </dgm:pt>
    <dgm:pt modelId="{8D35F7E0-5ECE-4C42-A7F4-17FD80510051}" type="pres">
      <dgm:prSet presAssocID="{3B2E15A4-EDB1-4BE5-A46E-000DDC86B4DB}" presName="parentText" presStyleLbl="node1" presStyleIdx="0" presStyleCnt="1" custScaleY="66053">
        <dgm:presLayoutVars>
          <dgm:chMax val="0"/>
          <dgm:bulletEnabled val="1"/>
        </dgm:presLayoutVars>
      </dgm:prSet>
      <dgm:spPr/>
      <dgm:t>
        <a:bodyPr/>
        <a:lstStyle/>
        <a:p>
          <a:endParaRPr lang="en-US"/>
        </a:p>
      </dgm:t>
    </dgm:pt>
    <dgm:pt modelId="{E8D69DDE-D6F2-4DDE-8D2E-0F6AE7D183E1}" type="pres">
      <dgm:prSet presAssocID="{3B2E15A4-EDB1-4BE5-A46E-000DDC86B4DB}" presName="negativeSpace" presStyleCnt="0"/>
      <dgm:spPr/>
    </dgm:pt>
    <dgm:pt modelId="{141F0381-E222-4414-AA4B-5D48A6AEAA50}" type="pres">
      <dgm:prSet presAssocID="{3B2E15A4-EDB1-4BE5-A46E-000DDC86B4DB}" presName="childText" presStyleLbl="conFgAcc1" presStyleIdx="0" presStyleCnt="1" custScaleY="222717">
        <dgm:presLayoutVars>
          <dgm:bulletEnabled val="1"/>
        </dgm:presLayoutVars>
      </dgm:prSet>
      <dgm:spPr/>
      <dgm:t>
        <a:bodyPr/>
        <a:lstStyle/>
        <a:p>
          <a:endParaRPr lang="en-US"/>
        </a:p>
      </dgm:t>
    </dgm:pt>
  </dgm:ptLst>
  <dgm:cxnLst>
    <dgm:cxn modelId="{BE4BA539-A64D-4545-818F-0F2800728A62}" type="presOf" srcId="{3B2E15A4-EDB1-4BE5-A46E-000DDC86B4DB}" destId="{8D35F7E0-5ECE-4C42-A7F4-17FD80510051}" srcOrd="1" destOrd="0" presId="urn:microsoft.com/office/officeart/2005/8/layout/list1"/>
    <dgm:cxn modelId="{7E437187-16AD-490F-B738-0452E201F65B}" type="presOf" srcId="{D1F4395D-A168-47D5-8357-CF311258C067}" destId="{141F0381-E222-4414-AA4B-5D48A6AEAA50}" srcOrd="0" destOrd="0" presId="urn:microsoft.com/office/officeart/2005/8/layout/list1"/>
    <dgm:cxn modelId="{D873D2C3-5046-4EF7-8690-4A101609F362}" srcId="{3B2E15A4-EDB1-4BE5-A46E-000DDC86B4DB}" destId="{D1F4395D-A168-47D5-8357-CF311258C067}" srcOrd="0" destOrd="0" parTransId="{F75DA0A6-93EC-4F5F-9F39-FAE50B27ABB2}" sibTransId="{2A2391E5-BFE3-4098-A0FD-5F33D654E5B9}"/>
    <dgm:cxn modelId="{5D6745FF-93D1-40FA-8510-8744691BCDD6}" type="presOf" srcId="{D89DC816-A7F6-4ABC-B216-1BBA1627EB73}" destId="{136B0B82-FE25-4C2D-84BC-A42F9752DB0F}" srcOrd="0" destOrd="0" presId="urn:microsoft.com/office/officeart/2005/8/layout/list1"/>
    <dgm:cxn modelId="{E4D73822-8F7B-40F4-903C-6818BE386CCB}" srcId="{D89DC816-A7F6-4ABC-B216-1BBA1627EB73}" destId="{3B2E15A4-EDB1-4BE5-A46E-000DDC86B4DB}" srcOrd="0" destOrd="0" parTransId="{F528738E-F2C1-4556-BC13-416D1CF8A393}" sibTransId="{238C0B65-F4A6-489D-BC92-28165601EEA3}"/>
    <dgm:cxn modelId="{78D9B127-0534-471E-BCED-0971F2AA8A5D}" type="presOf" srcId="{3B2E15A4-EDB1-4BE5-A46E-000DDC86B4DB}" destId="{472B0057-CCFC-47DC-8A6E-255A297071DF}" srcOrd="0" destOrd="0" presId="urn:microsoft.com/office/officeart/2005/8/layout/list1"/>
    <dgm:cxn modelId="{40BEB276-11D3-4ED2-B63F-CAB8CAFD4429}" type="presParOf" srcId="{136B0B82-FE25-4C2D-84BC-A42F9752DB0F}" destId="{CABE5600-799D-40CE-A481-EB3D8DC73DB9}" srcOrd="0" destOrd="0" presId="urn:microsoft.com/office/officeart/2005/8/layout/list1"/>
    <dgm:cxn modelId="{768B6606-1CCD-4A1D-8FF7-2BFDA5EBE3F4}" type="presParOf" srcId="{CABE5600-799D-40CE-A481-EB3D8DC73DB9}" destId="{472B0057-CCFC-47DC-8A6E-255A297071DF}" srcOrd="0" destOrd="0" presId="urn:microsoft.com/office/officeart/2005/8/layout/list1"/>
    <dgm:cxn modelId="{F52B6AF0-6A15-49B5-91CC-A8B588D452FA}" type="presParOf" srcId="{CABE5600-799D-40CE-A481-EB3D8DC73DB9}" destId="{8D35F7E0-5ECE-4C42-A7F4-17FD80510051}" srcOrd="1" destOrd="0" presId="urn:microsoft.com/office/officeart/2005/8/layout/list1"/>
    <dgm:cxn modelId="{3FD02B72-C0BD-41C3-9A02-3F572BC954BA}" type="presParOf" srcId="{136B0B82-FE25-4C2D-84BC-A42F9752DB0F}" destId="{E8D69DDE-D6F2-4DDE-8D2E-0F6AE7D183E1}" srcOrd="1" destOrd="0" presId="urn:microsoft.com/office/officeart/2005/8/layout/list1"/>
    <dgm:cxn modelId="{CC094F49-D69C-428C-9467-CF9CB0BCA89A}" type="presParOf" srcId="{136B0B82-FE25-4C2D-84BC-A42F9752DB0F}" destId="{141F0381-E222-4414-AA4B-5D48A6AEAA50}"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878123D-EA72-4172-89C9-850D875F5776}" type="doc">
      <dgm:prSet loTypeId="urn:microsoft.com/office/officeart/2005/8/layout/vList2" loCatId="list" qsTypeId="urn:microsoft.com/office/officeart/2005/8/quickstyle/simple1" qsCatId="simple" csTypeId="urn:microsoft.com/office/officeart/2005/8/colors/accent4_2" csCatId="accent4" phldr="1"/>
      <dgm:spPr/>
      <dgm:t>
        <a:bodyPr/>
        <a:lstStyle/>
        <a:p>
          <a:endParaRPr lang="en-US"/>
        </a:p>
      </dgm:t>
    </dgm:pt>
    <dgm:pt modelId="{CDD581AA-DF6D-4A83-8AB0-349C0F6620CE}">
      <dgm:prSet phldrT="[Text]" custT="1"/>
      <dgm:spPr>
        <a:solidFill>
          <a:schemeClr val="accent3">
            <a:lumMod val="75000"/>
          </a:schemeClr>
        </a:solidFill>
      </dgm:spPr>
      <dgm:t>
        <a:bodyPr/>
        <a:lstStyle/>
        <a:p>
          <a:r>
            <a:rPr lang="en-US" sz="2200" b="1" dirty="0" smtClean="0"/>
            <a:t>Learning about the types of disabilities and access and functional needs within the school</a:t>
          </a:r>
          <a:endParaRPr lang="en-US" sz="2200" b="1" dirty="0">
            <a:effectLst/>
          </a:endParaRPr>
        </a:p>
      </dgm:t>
    </dgm:pt>
    <dgm:pt modelId="{E8F1FCDB-8FA8-466B-ACC4-20EF9D09E640}" type="parTrans" cxnId="{C4F3E15C-B1B9-4D17-A23C-B47C7BC96229}">
      <dgm:prSet/>
      <dgm:spPr/>
      <dgm:t>
        <a:bodyPr/>
        <a:lstStyle/>
        <a:p>
          <a:endParaRPr lang="en-US" sz="2000" b="1">
            <a:effectLst/>
          </a:endParaRPr>
        </a:p>
      </dgm:t>
    </dgm:pt>
    <dgm:pt modelId="{F2F486BE-636F-4016-A962-349A311B17C1}" type="sibTrans" cxnId="{C4F3E15C-B1B9-4D17-A23C-B47C7BC96229}">
      <dgm:prSet/>
      <dgm:spPr/>
      <dgm:t>
        <a:bodyPr/>
        <a:lstStyle/>
        <a:p>
          <a:endParaRPr lang="en-US" sz="2000" b="1">
            <a:effectLst/>
          </a:endParaRPr>
        </a:p>
      </dgm:t>
    </dgm:pt>
    <dgm:pt modelId="{4910C3E7-14A2-41B2-B0D0-DF8098304401}">
      <dgm:prSet phldrT="[Text]" custT="1"/>
      <dgm:spPr>
        <a:solidFill>
          <a:schemeClr val="accent3"/>
        </a:solidFill>
      </dgm:spPr>
      <dgm:t>
        <a:bodyPr/>
        <a:lstStyle/>
        <a:p>
          <a:r>
            <a:rPr lang="en-US" sz="2200" b="1" dirty="0" smtClean="0"/>
            <a:t>How to work with service animals</a:t>
          </a:r>
          <a:endParaRPr lang="en-US" sz="2200" b="1" dirty="0">
            <a:effectLst/>
          </a:endParaRPr>
        </a:p>
      </dgm:t>
    </dgm:pt>
    <dgm:pt modelId="{7475E430-8F41-405B-A1C0-D7A49808D4C6}" type="parTrans" cxnId="{91A436A6-AB7C-4DF1-9229-DD681762AFCF}">
      <dgm:prSet/>
      <dgm:spPr/>
      <dgm:t>
        <a:bodyPr/>
        <a:lstStyle/>
        <a:p>
          <a:endParaRPr lang="en-US" sz="2000" b="1">
            <a:effectLst/>
          </a:endParaRPr>
        </a:p>
      </dgm:t>
    </dgm:pt>
    <dgm:pt modelId="{CC91D3B7-1DA1-4DF8-A420-99C0AC7F5E79}" type="sibTrans" cxnId="{91A436A6-AB7C-4DF1-9229-DD681762AFCF}">
      <dgm:prSet/>
      <dgm:spPr/>
      <dgm:t>
        <a:bodyPr/>
        <a:lstStyle/>
        <a:p>
          <a:endParaRPr lang="en-US" sz="2000" b="1">
            <a:effectLst/>
          </a:endParaRPr>
        </a:p>
      </dgm:t>
    </dgm:pt>
    <dgm:pt modelId="{0F5739D7-3B4E-4B22-9F74-C47DE4DFD342}">
      <dgm:prSet phldrT="[Text]" custT="1"/>
      <dgm:spPr>
        <a:solidFill>
          <a:schemeClr val="accent3">
            <a:lumMod val="75000"/>
          </a:schemeClr>
        </a:solidFill>
      </dgm:spPr>
      <dgm:t>
        <a:bodyPr/>
        <a:lstStyle/>
        <a:p>
          <a:r>
            <a:rPr lang="en-US" sz="2200" b="1" dirty="0" smtClean="0"/>
            <a:t>How to use specialized equipment and supplies</a:t>
          </a:r>
          <a:endParaRPr lang="en-US" sz="2200" b="1" dirty="0">
            <a:effectLst/>
          </a:endParaRPr>
        </a:p>
      </dgm:t>
    </dgm:pt>
    <dgm:pt modelId="{F0E8CCA1-4855-4E38-925C-2C1D72D0EC2F}" type="parTrans" cxnId="{7685F096-1350-4CC4-A160-A95E7426E0A2}">
      <dgm:prSet/>
      <dgm:spPr/>
      <dgm:t>
        <a:bodyPr/>
        <a:lstStyle/>
        <a:p>
          <a:endParaRPr lang="en-US" sz="2000" b="1">
            <a:effectLst/>
          </a:endParaRPr>
        </a:p>
      </dgm:t>
    </dgm:pt>
    <dgm:pt modelId="{02A64D4D-7361-423B-8250-654F08CBE7D0}" type="sibTrans" cxnId="{7685F096-1350-4CC4-A160-A95E7426E0A2}">
      <dgm:prSet/>
      <dgm:spPr/>
      <dgm:t>
        <a:bodyPr/>
        <a:lstStyle/>
        <a:p>
          <a:endParaRPr lang="en-US" sz="2000" b="1">
            <a:effectLst/>
          </a:endParaRPr>
        </a:p>
      </dgm:t>
    </dgm:pt>
    <dgm:pt modelId="{5D4BB1F8-9BBC-4C82-ACB0-8A732F22C617}">
      <dgm:prSet phldrT="[Text]" custT="1"/>
      <dgm:spPr>
        <a:solidFill>
          <a:schemeClr val="accent3"/>
        </a:solidFill>
      </dgm:spPr>
      <dgm:t>
        <a:bodyPr/>
        <a:lstStyle/>
        <a:p>
          <a:r>
            <a:rPr lang="en-US" sz="2200" b="1" dirty="0" smtClean="0"/>
            <a:t>How to lend assistance to vulnerable persons using appropriate emergency response techniques.</a:t>
          </a:r>
          <a:endParaRPr lang="en-US" sz="2200" b="1" dirty="0">
            <a:effectLst/>
          </a:endParaRPr>
        </a:p>
      </dgm:t>
    </dgm:pt>
    <dgm:pt modelId="{2478ABA3-BAC0-4FB6-AC8C-51B1E600F2E9}" type="parTrans" cxnId="{FDCFE5FE-1ECA-43AD-8170-AA5290CF1A2A}">
      <dgm:prSet/>
      <dgm:spPr/>
      <dgm:t>
        <a:bodyPr/>
        <a:lstStyle/>
        <a:p>
          <a:endParaRPr lang="en-US" sz="2000" b="1">
            <a:effectLst/>
          </a:endParaRPr>
        </a:p>
      </dgm:t>
    </dgm:pt>
    <dgm:pt modelId="{A274B8A1-E9A1-4632-9C37-F8F46BAE8D32}" type="sibTrans" cxnId="{FDCFE5FE-1ECA-43AD-8170-AA5290CF1A2A}">
      <dgm:prSet/>
      <dgm:spPr/>
      <dgm:t>
        <a:bodyPr/>
        <a:lstStyle/>
        <a:p>
          <a:endParaRPr lang="en-US" sz="2000" b="1">
            <a:effectLst/>
          </a:endParaRPr>
        </a:p>
      </dgm:t>
    </dgm:pt>
    <dgm:pt modelId="{6B126852-1604-455A-901C-8A8BC3BB0BD5}" type="pres">
      <dgm:prSet presAssocID="{F878123D-EA72-4172-89C9-850D875F5776}" presName="linear" presStyleCnt="0">
        <dgm:presLayoutVars>
          <dgm:animLvl val="lvl"/>
          <dgm:resizeHandles val="exact"/>
        </dgm:presLayoutVars>
      </dgm:prSet>
      <dgm:spPr/>
      <dgm:t>
        <a:bodyPr/>
        <a:lstStyle/>
        <a:p>
          <a:endParaRPr lang="en-US"/>
        </a:p>
      </dgm:t>
    </dgm:pt>
    <dgm:pt modelId="{CD6F42A4-10AF-4580-B49A-13F4F80F2FBC}" type="pres">
      <dgm:prSet presAssocID="{CDD581AA-DF6D-4A83-8AB0-349C0F6620CE}" presName="parentText" presStyleLbl="node1" presStyleIdx="0" presStyleCnt="4" custLinFactNeighborY="33063">
        <dgm:presLayoutVars>
          <dgm:chMax val="0"/>
          <dgm:bulletEnabled val="1"/>
        </dgm:presLayoutVars>
      </dgm:prSet>
      <dgm:spPr/>
      <dgm:t>
        <a:bodyPr/>
        <a:lstStyle/>
        <a:p>
          <a:endParaRPr lang="en-US"/>
        </a:p>
      </dgm:t>
    </dgm:pt>
    <dgm:pt modelId="{9899B230-CF11-4AA0-A4CB-C40176CC8C07}" type="pres">
      <dgm:prSet presAssocID="{F2F486BE-636F-4016-A962-349A311B17C1}" presName="spacer" presStyleCnt="0"/>
      <dgm:spPr/>
      <dgm:t>
        <a:bodyPr/>
        <a:lstStyle/>
        <a:p>
          <a:endParaRPr lang="en-US"/>
        </a:p>
      </dgm:t>
    </dgm:pt>
    <dgm:pt modelId="{9BBC96DE-2FA4-4EB7-889A-D0E6FCF7B8A8}" type="pres">
      <dgm:prSet presAssocID="{4910C3E7-14A2-41B2-B0D0-DF8098304401}" presName="parentText" presStyleLbl="node1" presStyleIdx="1" presStyleCnt="4">
        <dgm:presLayoutVars>
          <dgm:chMax val="0"/>
          <dgm:bulletEnabled val="1"/>
        </dgm:presLayoutVars>
      </dgm:prSet>
      <dgm:spPr/>
      <dgm:t>
        <a:bodyPr/>
        <a:lstStyle/>
        <a:p>
          <a:endParaRPr lang="en-US"/>
        </a:p>
      </dgm:t>
    </dgm:pt>
    <dgm:pt modelId="{56151979-1DB5-478B-9A78-B6B880DD0395}" type="pres">
      <dgm:prSet presAssocID="{CC91D3B7-1DA1-4DF8-A420-99C0AC7F5E79}" presName="spacer" presStyleCnt="0"/>
      <dgm:spPr/>
      <dgm:t>
        <a:bodyPr/>
        <a:lstStyle/>
        <a:p>
          <a:endParaRPr lang="en-US"/>
        </a:p>
      </dgm:t>
    </dgm:pt>
    <dgm:pt modelId="{FF259054-4442-4B66-AEE6-7CEE3F1D143F}" type="pres">
      <dgm:prSet presAssocID="{0F5739D7-3B4E-4B22-9F74-C47DE4DFD342}" presName="parentText" presStyleLbl="node1" presStyleIdx="2" presStyleCnt="4" custLinFactNeighborY="-33063">
        <dgm:presLayoutVars>
          <dgm:chMax val="0"/>
          <dgm:bulletEnabled val="1"/>
        </dgm:presLayoutVars>
      </dgm:prSet>
      <dgm:spPr/>
      <dgm:t>
        <a:bodyPr/>
        <a:lstStyle/>
        <a:p>
          <a:endParaRPr lang="en-US"/>
        </a:p>
      </dgm:t>
    </dgm:pt>
    <dgm:pt modelId="{47D34465-46A8-4BB8-A28B-29967A99B1F6}" type="pres">
      <dgm:prSet presAssocID="{02A64D4D-7361-423B-8250-654F08CBE7D0}" presName="spacer" presStyleCnt="0"/>
      <dgm:spPr/>
      <dgm:t>
        <a:bodyPr/>
        <a:lstStyle/>
        <a:p>
          <a:endParaRPr lang="en-US"/>
        </a:p>
      </dgm:t>
    </dgm:pt>
    <dgm:pt modelId="{F2996269-5819-430B-9A65-9E2E2B5B5C26}" type="pres">
      <dgm:prSet presAssocID="{5D4BB1F8-9BBC-4C82-ACB0-8A732F22C617}" presName="parentText" presStyleLbl="node1" presStyleIdx="3" presStyleCnt="4" custLinFactNeighborY="-55105">
        <dgm:presLayoutVars>
          <dgm:chMax val="0"/>
          <dgm:bulletEnabled val="1"/>
        </dgm:presLayoutVars>
      </dgm:prSet>
      <dgm:spPr/>
      <dgm:t>
        <a:bodyPr/>
        <a:lstStyle/>
        <a:p>
          <a:endParaRPr lang="en-US"/>
        </a:p>
      </dgm:t>
    </dgm:pt>
  </dgm:ptLst>
  <dgm:cxnLst>
    <dgm:cxn modelId="{583B73B9-6C8B-4B00-8D2F-2529AE3A058F}" type="presOf" srcId="{0F5739D7-3B4E-4B22-9F74-C47DE4DFD342}" destId="{FF259054-4442-4B66-AEE6-7CEE3F1D143F}" srcOrd="0" destOrd="0" presId="urn:microsoft.com/office/officeart/2005/8/layout/vList2"/>
    <dgm:cxn modelId="{6CCBE8E6-0168-4501-B47F-1070EF55EFF6}" type="presOf" srcId="{5D4BB1F8-9BBC-4C82-ACB0-8A732F22C617}" destId="{F2996269-5819-430B-9A65-9E2E2B5B5C26}" srcOrd="0" destOrd="0" presId="urn:microsoft.com/office/officeart/2005/8/layout/vList2"/>
    <dgm:cxn modelId="{FDCFE5FE-1ECA-43AD-8170-AA5290CF1A2A}" srcId="{F878123D-EA72-4172-89C9-850D875F5776}" destId="{5D4BB1F8-9BBC-4C82-ACB0-8A732F22C617}" srcOrd="3" destOrd="0" parTransId="{2478ABA3-BAC0-4FB6-AC8C-51B1E600F2E9}" sibTransId="{A274B8A1-E9A1-4632-9C37-F8F46BAE8D32}"/>
    <dgm:cxn modelId="{8B75680E-CB50-471A-A25A-2E77B13D8832}" type="presOf" srcId="{CDD581AA-DF6D-4A83-8AB0-349C0F6620CE}" destId="{CD6F42A4-10AF-4580-B49A-13F4F80F2FBC}" srcOrd="0" destOrd="0" presId="urn:microsoft.com/office/officeart/2005/8/layout/vList2"/>
    <dgm:cxn modelId="{91A436A6-AB7C-4DF1-9229-DD681762AFCF}" srcId="{F878123D-EA72-4172-89C9-850D875F5776}" destId="{4910C3E7-14A2-41B2-B0D0-DF8098304401}" srcOrd="1" destOrd="0" parTransId="{7475E430-8F41-405B-A1C0-D7A49808D4C6}" sibTransId="{CC91D3B7-1DA1-4DF8-A420-99C0AC7F5E79}"/>
    <dgm:cxn modelId="{7685F096-1350-4CC4-A160-A95E7426E0A2}" srcId="{F878123D-EA72-4172-89C9-850D875F5776}" destId="{0F5739D7-3B4E-4B22-9F74-C47DE4DFD342}" srcOrd="2" destOrd="0" parTransId="{F0E8CCA1-4855-4E38-925C-2C1D72D0EC2F}" sibTransId="{02A64D4D-7361-423B-8250-654F08CBE7D0}"/>
    <dgm:cxn modelId="{C4F3E15C-B1B9-4D17-A23C-B47C7BC96229}" srcId="{F878123D-EA72-4172-89C9-850D875F5776}" destId="{CDD581AA-DF6D-4A83-8AB0-349C0F6620CE}" srcOrd="0" destOrd="0" parTransId="{E8F1FCDB-8FA8-466B-ACC4-20EF9D09E640}" sibTransId="{F2F486BE-636F-4016-A962-349A311B17C1}"/>
    <dgm:cxn modelId="{CACAB860-BC6D-4D12-9B73-398120E593F1}" type="presOf" srcId="{4910C3E7-14A2-41B2-B0D0-DF8098304401}" destId="{9BBC96DE-2FA4-4EB7-889A-D0E6FCF7B8A8}" srcOrd="0" destOrd="0" presId="urn:microsoft.com/office/officeart/2005/8/layout/vList2"/>
    <dgm:cxn modelId="{357B2C94-1DBF-4581-A53C-CF9FFD9CAF5F}" type="presOf" srcId="{F878123D-EA72-4172-89C9-850D875F5776}" destId="{6B126852-1604-455A-901C-8A8BC3BB0BD5}" srcOrd="0" destOrd="0" presId="urn:microsoft.com/office/officeart/2005/8/layout/vList2"/>
    <dgm:cxn modelId="{F711C212-2581-4755-8CB1-B29CF6B5A127}" type="presParOf" srcId="{6B126852-1604-455A-901C-8A8BC3BB0BD5}" destId="{CD6F42A4-10AF-4580-B49A-13F4F80F2FBC}" srcOrd="0" destOrd="0" presId="urn:microsoft.com/office/officeart/2005/8/layout/vList2"/>
    <dgm:cxn modelId="{AB13B258-F185-41F7-AFFB-B92F9159C4EF}" type="presParOf" srcId="{6B126852-1604-455A-901C-8A8BC3BB0BD5}" destId="{9899B230-CF11-4AA0-A4CB-C40176CC8C07}" srcOrd="1" destOrd="0" presId="urn:microsoft.com/office/officeart/2005/8/layout/vList2"/>
    <dgm:cxn modelId="{9B402135-3C63-42A8-A063-EF0F58EE6225}" type="presParOf" srcId="{6B126852-1604-455A-901C-8A8BC3BB0BD5}" destId="{9BBC96DE-2FA4-4EB7-889A-D0E6FCF7B8A8}" srcOrd="2" destOrd="0" presId="urn:microsoft.com/office/officeart/2005/8/layout/vList2"/>
    <dgm:cxn modelId="{FDD0570B-E77F-43DD-8A3C-FE4F8E7171CD}" type="presParOf" srcId="{6B126852-1604-455A-901C-8A8BC3BB0BD5}" destId="{56151979-1DB5-478B-9A78-B6B880DD0395}" srcOrd="3" destOrd="0" presId="urn:microsoft.com/office/officeart/2005/8/layout/vList2"/>
    <dgm:cxn modelId="{B33143AC-FEAF-494B-923F-A182B6594B58}" type="presParOf" srcId="{6B126852-1604-455A-901C-8A8BC3BB0BD5}" destId="{FF259054-4442-4B66-AEE6-7CEE3F1D143F}" srcOrd="4" destOrd="0" presId="urn:microsoft.com/office/officeart/2005/8/layout/vList2"/>
    <dgm:cxn modelId="{5DCF7C51-F47E-4019-83B7-3CCD4CA6475A}" type="presParOf" srcId="{6B126852-1604-455A-901C-8A8BC3BB0BD5}" destId="{47D34465-46A8-4BB8-A28B-29967A99B1F6}" srcOrd="5" destOrd="0" presId="urn:microsoft.com/office/officeart/2005/8/layout/vList2"/>
    <dgm:cxn modelId="{558D7555-33DD-4835-867F-D08F7FEB9A97}" type="presParOf" srcId="{6B126852-1604-455A-901C-8A8BC3BB0BD5}" destId="{F2996269-5819-430B-9A65-9E2E2B5B5C26}"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28DAE8-C0BE-4602-BDF2-D572B0DEA46C}">
      <dsp:nvSpPr>
        <dsp:cNvPr id="0" name=""/>
        <dsp:cNvSpPr/>
      </dsp:nvSpPr>
      <dsp:spPr>
        <a:xfrm>
          <a:off x="0" y="146856"/>
          <a:ext cx="8229600" cy="71954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b="1" kern="1200" dirty="0" smtClean="0"/>
            <a:t>Introduction to the topic</a:t>
          </a:r>
          <a:endParaRPr lang="en-US" sz="3000" b="1" kern="1200" dirty="0"/>
        </a:p>
      </dsp:txBody>
      <dsp:txXfrm>
        <a:off x="35125" y="181981"/>
        <a:ext cx="8159350" cy="649299"/>
      </dsp:txXfrm>
    </dsp:sp>
    <dsp:sp modelId="{0F024056-7E24-478C-8350-7E6DFDFE2469}">
      <dsp:nvSpPr>
        <dsp:cNvPr id="0" name=""/>
        <dsp:cNvSpPr/>
      </dsp:nvSpPr>
      <dsp:spPr>
        <a:xfrm>
          <a:off x="0" y="866406"/>
          <a:ext cx="8229600"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kern="1200" dirty="0" smtClean="0"/>
            <a:t>Relevance of topic</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Overview of access and functional needs</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Range and types of disabilities and access and functional needs</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Applicable laws and statutes</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Six key planning principles</a:t>
          </a:r>
          <a:endParaRPr lang="en-US" sz="2300" kern="1200" dirty="0"/>
        </a:p>
      </dsp:txBody>
      <dsp:txXfrm>
        <a:off x="0" y="866406"/>
        <a:ext cx="8229600" cy="1987200"/>
      </dsp:txXfrm>
    </dsp:sp>
    <dsp:sp modelId="{E3AC379C-C32D-4C12-AC51-4547BE47B9DB}">
      <dsp:nvSpPr>
        <dsp:cNvPr id="0" name=""/>
        <dsp:cNvSpPr/>
      </dsp:nvSpPr>
      <dsp:spPr>
        <a:xfrm>
          <a:off x="0" y="2853606"/>
          <a:ext cx="8229600" cy="719549"/>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b="1" kern="1200" dirty="0" smtClean="0"/>
            <a:t>Connection to the six step planning process</a:t>
          </a:r>
          <a:endParaRPr lang="en-US" sz="3000" b="1" kern="1200" dirty="0"/>
        </a:p>
      </dsp:txBody>
      <dsp:txXfrm>
        <a:off x="35125" y="2888731"/>
        <a:ext cx="8159350" cy="649299"/>
      </dsp:txXfrm>
    </dsp:sp>
    <dsp:sp modelId="{FD3A62C3-ED62-4542-9C18-5C2AE651163F}">
      <dsp:nvSpPr>
        <dsp:cNvPr id="0" name=""/>
        <dsp:cNvSpPr/>
      </dsp:nvSpPr>
      <dsp:spPr>
        <a:xfrm>
          <a:off x="0" y="3659556"/>
          <a:ext cx="8229600" cy="719549"/>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b="1" kern="1200" dirty="0" smtClean="0"/>
            <a:t>Summary and next steps</a:t>
          </a:r>
          <a:endParaRPr lang="en-US" sz="3000" b="1" kern="1200" dirty="0"/>
        </a:p>
      </dsp:txBody>
      <dsp:txXfrm>
        <a:off x="35125" y="3694681"/>
        <a:ext cx="8159350" cy="6492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3433E2-EF76-4F53-853D-E30AF2C1843D}">
      <dsp:nvSpPr>
        <dsp:cNvPr id="0" name=""/>
        <dsp:cNvSpPr/>
      </dsp:nvSpPr>
      <dsp:spPr>
        <a:xfrm>
          <a:off x="0" y="0"/>
          <a:ext cx="3963031" cy="3963031"/>
        </a:xfrm>
        <a:prstGeom prst="pie">
          <a:avLst>
            <a:gd name="adj1" fmla="val 5400000"/>
            <a:gd name="adj2" fmla="val 162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323315-F2F9-48F5-8737-3E90C8D7EDF3}">
      <dsp:nvSpPr>
        <dsp:cNvPr id="0" name=""/>
        <dsp:cNvSpPr/>
      </dsp:nvSpPr>
      <dsp:spPr>
        <a:xfrm>
          <a:off x="1981515" y="0"/>
          <a:ext cx="5224502" cy="3963031"/>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i="1" kern="1200" dirty="0" smtClean="0"/>
            <a:t>HIPAA</a:t>
          </a:r>
          <a:endParaRPr lang="en-US" sz="4000" b="1" i="1" kern="1200" dirty="0"/>
        </a:p>
      </dsp:txBody>
      <dsp:txXfrm>
        <a:off x="1981515" y="0"/>
        <a:ext cx="2612251" cy="1882440"/>
      </dsp:txXfrm>
    </dsp:sp>
    <dsp:sp modelId="{22B16163-3C30-4E0A-AFBC-2B1F2C44FFF3}">
      <dsp:nvSpPr>
        <dsp:cNvPr id="0" name=""/>
        <dsp:cNvSpPr/>
      </dsp:nvSpPr>
      <dsp:spPr>
        <a:xfrm>
          <a:off x="1040295" y="1882440"/>
          <a:ext cx="1882440" cy="1882440"/>
        </a:xfrm>
        <a:prstGeom prst="pie">
          <a:avLst>
            <a:gd name="adj1" fmla="val 5400000"/>
            <a:gd name="adj2" fmla="val 1620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7EE8CF-A2A0-4F5B-BE9D-C91F4BD10BB7}">
      <dsp:nvSpPr>
        <dsp:cNvPr id="0" name=""/>
        <dsp:cNvSpPr/>
      </dsp:nvSpPr>
      <dsp:spPr>
        <a:xfrm>
          <a:off x="1981515" y="1882440"/>
          <a:ext cx="5224502" cy="188244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kern="1200" dirty="0" smtClean="0"/>
            <a:t>Civil Rights Laws</a:t>
          </a:r>
          <a:endParaRPr lang="en-US" sz="4000" b="1" kern="1200" dirty="0"/>
        </a:p>
      </dsp:txBody>
      <dsp:txXfrm>
        <a:off x="1981515" y="1882440"/>
        <a:ext cx="2612251" cy="1882440"/>
      </dsp:txXfrm>
    </dsp:sp>
    <dsp:sp modelId="{235AFAC2-E99A-4E79-A19E-E09B5ED94D85}">
      <dsp:nvSpPr>
        <dsp:cNvPr id="0" name=""/>
        <dsp:cNvSpPr/>
      </dsp:nvSpPr>
      <dsp:spPr>
        <a:xfrm>
          <a:off x="4593767" y="0"/>
          <a:ext cx="2612251" cy="18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smtClean="0"/>
            <a:t>Health information privacy standards </a:t>
          </a:r>
          <a:endParaRPr lang="en-US" sz="2900" kern="1200" dirty="0"/>
        </a:p>
      </dsp:txBody>
      <dsp:txXfrm>
        <a:off x="4593767" y="0"/>
        <a:ext cx="2612251" cy="1882440"/>
      </dsp:txXfrm>
    </dsp:sp>
    <dsp:sp modelId="{06D65010-FDD6-4D28-9B83-07751DE459E9}">
      <dsp:nvSpPr>
        <dsp:cNvPr id="0" name=""/>
        <dsp:cNvSpPr/>
      </dsp:nvSpPr>
      <dsp:spPr>
        <a:xfrm>
          <a:off x="4593767" y="1882440"/>
          <a:ext cx="2612251" cy="188244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smtClean="0"/>
            <a:t>Federal, state, and other laws </a:t>
          </a:r>
          <a:endParaRPr lang="en-US" sz="2900" kern="1200" dirty="0"/>
        </a:p>
      </dsp:txBody>
      <dsp:txXfrm>
        <a:off x="4593767" y="1882440"/>
        <a:ext cx="2612251" cy="1882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7427EE-F048-4EF2-8FE0-8ED2B067D195}">
      <dsp:nvSpPr>
        <dsp:cNvPr id="0" name=""/>
        <dsp:cNvSpPr/>
      </dsp:nvSpPr>
      <dsp:spPr>
        <a:xfrm>
          <a:off x="1255104" y="-4230"/>
          <a:ext cx="4529648" cy="4529648"/>
        </a:xfrm>
        <a:prstGeom prst="circularArrow">
          <a:avLst>
            <a:gd name="adj1" fmla="val 5274"/>
            <a:gd name="adj2" fmla="val 312630"/>
            <a:gd name="adj3" fmla="val 14245715"/>
            <a:gd name="adj4" fmla="val 17116736"/>
            <a:gd name="adj5" fmla="val 547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0A417F-ABC9-4D83-9E70-6C732A346D51}">
      <dsp:nvSpPr>
        <dsp:cNvPr id="0" name=""/>
        <dsp:cNvSpPr/>
      </dsp:nvSpPr>
      <dsp:spPr>
        <a:xfrm>
          <a:off x="2667445" y="1566"/>
          <a:ext cx="1704965" cy="85248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Supported by Leadership</a:t>
          </a:r>
          <a:endParaRPr lang="en-US" sz="1800" b="1" kern="1200" dirty="0"/>
        </a:p>
      </dsp:txBody>
      <dsp:txXfrm>
        <a:off x="2709060" y="43181"/>
        <a:ext cx="1621735" cy="769252"/>
      </dsp:txXfrm>
    </dsp:sp>
    <dsp:sp modelId="{1EFE61E6-53FA-4499-B685-8299C438B374}">
      <dsp:nvSpPr>
        <dsp:cNvPr id="0" name=""/>
        <dsp:cNvSpPr/>
      </dsp:nvSpPr>
      <dsp:spPr>
        <a:xfrm>
          <a:off x="4369228" y="1077995"/>
          <a:ext cx="1704965" cy="85248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Collaborative Process</a:t>
          </a:r>
          <a:endParaRPr lang="en-US" sz="1800" b="1" kern="1200" dirty="0"/>
        </a:p>
      </dsp:txBody>
      <dsp:txXfrm>
        <a:off x="4410843" y="1119610"/>
        <a:ext cx="1621735" cy="769252"/>
      </dsp:txXfrm>
    </dsp:sp>
    <dsp:sp modelId="{26902443-A5EF-4CE8-8F63-F4D951F37FF0}">
      <dsp:nvSpPr>
        <dsp:cNvPr id="0" name=""/>
        <dsp:cNvSpPr/>
      </dsp:nvSpPr>
      <dsp:spPr>
        <a:xfrm>
          <a:off x="4369211" y="2600301"/>
          <a:ext cx="1704965" cy="852482"/>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Uses Assessments to Customize</a:t>
          </a:r>
          <a:endParaRPr lang="en-US" sz="1800" b="1" kern="1200" dirty="0"/>
        </a:p>
      </dsp:txBody>
      <dsp:txXfrm>
        <a:off x="4410826" y="2641916"/>
        <a:ext cx="1621735" cy="769252"/>
      </dsp:txXfrm>
    </dsp:sp>
    <dsp:sp modelId="{F397E16A-1AE3-4939-B2EA-A83A53557779}">
      <dsp:nvSpPr>
        <dsp:cNvPr id="0" name=""/>
        <dsp:cNvSpPr/>
      </dsp:nvSpPr>
      <dsp:spPr>
        <a:xfrm>
          <a:off x="2667445" y="3676737"/>
          <a:ext cx="1704965" cy="85248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Takes an All-Hazards Approach</a:t>
          </a:r>
          <a:endParaRPr lang="en-US" sz="1800" b="1" kern="1200" dirty="0"/>
        </a:p>
      </dsp:txBody>
      <dsp:txXfrm>
        <a:off x="2709060" y="3718352"/>
        <a:ext cx="1621735" cy="769252"/>
      </dsp:txXfrm>
    </dsp:sp>
    <dsp:sp modelId="{FFAF72D2-4265-40D0-A005-51D0C073339A}">
      <dsp:nvSpPr>
        <dsp:cNvPr id="0" name=""/>
        <dsp:cNvSpPr/>
      </dsp:nvSpPr>
      <dsp:spPr>
        <a:xfrm>
          <a:off x="965679" y="2600301"/>
          <a:ext cx="1704965" cy="852482"/>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Provides for Entire School Community</a:t>
          </a:r>
          <a:endParaRPr lang="en-US" sz="1800" b="1" kern="1200" dirty="0"/>
        </a:p>
      </dsp:txBody>
      <dsp:txXfrm>
        <a:off x="1007294" y="2641916"/>
        <a:ext cx="1621735" cy="769252"/>
      </dsp:txXfrm>
    </dsp:sp>
    <dsp:sp modelId="{8C5B880C-3C2E-4469-B14E-70E1BAFE7FA8}">
      <dsp:nvSpPr>
        <dsp:cNvPr id="0" name=""/>
        <dsp:cNvSpPr/>
      </dsp:nvSpPr>
      <dsp:spPr>
        <a:xfrm>
          <a:off x="965668" y="1093781"/>
          <a:ext cx="1704965" cy="852482"/>
        </a:xfrm>
        <a:prstGeom prst="roundRect">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Considers All Settings &amp; All Times</a:t>
          </a:r>
          <a:endParaRPr lang="en-US" sz="1800" b="1" kern="1200" dirty="0"/>
        </a:p>
      </dsp:txBody>
      <dsp:txXfrm>
        <a:off x="1007283" y="1135396"/>
        <a:ext cx="1621735" cy="7692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D3495E-A9E7-45DD-9F75-C5E4C71B164A}">
      <dsp:nvSpPr>
        <dsp:cNvPr id="0" name=""/>
        <dsp:cNvSpPr/>
      </dsp:nvSpPr>
      <dsp:spPr>
        <a:xfrm>
          <a:off x="0" y="47754"/>
          <a:ext cx="8018060" cy="98085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b="1" kern="1200" dirty="0" smtClean="0">
              <a:solidFill>
                <a:schemeClr val="bg1"/>
              </a:solidFill>
            </a:rPr>
            <a:t>Define and Assign Roles and Responsibilities:</a:t>
          </a:r>
          <a:endParaRPr lang="en-US" sz="3200" b="1" kern="1200" dirty="0">
            <a:solidFill>
              <a:schemeClr val="bg1"/>
            </a:solidFill>
          </a:endParaRPr>
        </a:p>
      </dsp:txBody>
      <dsp:txXfrm>
        <a:off x="47882" y="95636"/>
        <a:ext cx="7922296" cy="885095"/>
      </dsp:txXfrm>
    </dsp:sp>
    <dsp:sp modelId="{BDE5F5FE-8FC1-4BE0-9818-85A69454960B}">
      <dsp:nvSpPr>
        <dsp:cNvPr id="0" name=""/>
        <dsp:cNvSpPr/>
      </dsp:nvSpPr>
      <dsp:spPr>
        <a:xfrm>
          <a:off x="0" y="1112860"/>
          <a:ext cx="8018060" cy="1556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573"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kern="1200" dirty="0" smtClean="0"/>
            <a:t>Review all policies and procedures.</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Establish procedures for managing, maintaining, and operating specialized medical equipment and supplies.</a:t>
          </a:r>
          <a:endParaRPr lang="en-US" sz="2400" kern="1200" dirty="0"/>
        </a:p>
        <a:p>
          <a:pPr marL="228600" lvl="1" indent="-228600" algn="l" defTabSz="1066800" rtl="0">
            <a:lnSpc>
              <a:spcPct val="90000"/>
            </a:lnSpc>
            <a:spcBef>
              <a:spcPct val="0"/>
            </a:spcBef>
            <a:spcAft>
              <a:spcPct val="20000"/>
            </a:spcAft>
            <a:buChar char="••"/>
          </a:pPr>
          <a:r>
            <a:rPr lang="en-US" sz="2400" kern="1200" dirty="0" smtClean="0"/>
            <a:t>Serve as trainers to other community partners.</a:t>
          </a:r>
          <a:endParaRPr lang="en-US" sz="2400" kern="1200" dirty="0"/>
        </a:p>
      </dsp:txBody>
      <dsp:txXfrm>
        <a:off x="0" y="1112860"/>
        <a:ext cx="8018060" cy="1556640"/>
      </dsp:txXfrm>
    </dsp:sp>
    <dsp:sp modelId="{B244D12F-1880-4DFA-B76F-5DF9B7CF2F2D}">
      <dsp:nvSpPr>
        <dsp:cNvPr id="0" name=""/>
        <dsp:cNvSpPr/>
      </dsp:nvSpPr>
      <dsp:spPr>
        <a:xfrm>
          <a:off x="0" y="2778666"/>
          <a:ext cx="8018060" cy="92668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b="1" kern="1200" dirty="0" smtClean="0">
              <a:solidFill>
                <a:schemeClr val="bg1"/>
              </a:solidFill>
            </a:rPr>
            <a:t>Determine a Regular Schedule of Meetings:</a:t>
          </a:r>
          <a:endParaRPr lang="en-US" sz="3200" b="1" kern="1200" dirty="0">
            <a:solidFill>
              <a:schemeClr val="bg1"/>
            </a:solidFill>
          </a:endParaRPr>
        </a:p>
      </dsp:txBody>
      <dsp:txXfrm>
        <a:off x="45237" y="2823903"/>
        <a:ext cx="7927586" cy="836214"/>
      </dsp:txXfrm>
    </dsp:sp>
    <dsp:sp modelId="{3C7C6959-1A2F-47A4-AB98-07BE2264D95F}">
      <dsp:nvSpPr>
        <dsp:cNvPr id="0" name=""/>
        <dsp:cNvSpPr/>
      </dsp:nvSpPr>
      <dsp:spPr>
        <a:xfrm>
          <a:off x="0" y="3810068"/>
          <a:ext cx="8018060"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573"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kern="1200" dirty="0" smtClean="0"/>
            <a:t>Facilitate discussions to get community buy-in and support.</a:t>
          </a:r>
          <a:endParaRPr lang="en-US" sz="2400" kern="1200" dirty="0"/>
        </a:p>
      </dsp:txBody>
      <dsp:txXfrm>
        <a:off x="0" y="3810068"/>
        <a:ext cx="8018060" cy="5299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AAB3CB-EDD8-4428-80D3-B635D92F6B73}">
      <dsp:nvSpPr>
        <dsp:cNvPr id="0" name=""/>
        <dsp:cNvSpPr/>
      </dsp:nvSpPr>
      <dsp:spPr>
        <a:xfrm>
          <a:off x="0" y="0"/>
          <a:ext cx="3941295" cy="3936668"/>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Check alert systems:</a:t>
          </a:r>
          <a:endParaRPr lang="en-US" sz="2400" b="1" kern="1200" dirty="0"/>
        </a:p>
      </dsp:txBody>
      <dsp:txXfrm>
        <a:off x="0" y="0"/>
        <a:ext cx="3941295" cy="1181000"/>
      </dsp:txXfrm>
    </dsp:sp>
    <dsp:sp modelId="{D3C34747-050B-42A1-9628-660834884454}">
      <dsp:nvSpPr>
        <dsp:cNvPr id="0" name=""/>
        <dsp:cNvSpPr/>
      </dsp:nvSpPr>
      <dsp:spPr>
        <a:xfrm>
          <a:off x="398226" y="1182153"/>
          <a:ext cx="3153036" cy="118695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lvl="0" algn="ctr" defTabSz="1066800">
            <a:lnSpc>
              <a:spcPct val="90000"/>
            </a:lnSpc>
            <a:spcBef>
              <a:spcPct val="0"/>
            </a:spcBef>
            <a:spcAft>
              <a:spcPct val="35000"/>
            </a:spcAft>
          </a:pPr>
          <a:r>
            <a:rPr lang="en-US" sz="2400" b="0" kern="1200" dirty="0" smtClean="0"/>
            <a:t>Are they appropriate and relevant?</a:t>
          </a:r>
          <a:endParaRPr lang="en-US" sz="2400" b="0" kern="1200" dirty="0"/>
        </a:p>
      </dsp:txBody>
      <dsp:txXfrm>
        <a:off x="432991" y="1216918"/>
        <a:ext cx="3083506" cy="1117429"/>
      </dsp:txXfrm>
    </dsp:sp>
    <dsp:sp modelId="{E99D5E07-C04F-40FB-BADF-4A3FC964D774}">
      <dsp:nvSpPr>
        <dsp:cNvPr id="0" name=""/>
        <dsp:cNvSpPr/>
      </dsp:nvSpPr>
      <dsp:spPr>
        <a:xfrm>
          <a:off x="398226" y="2551722"/>
          <a:ext cx="3153036" cy="118695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lvl="0" algn="ctr" defTabSz="1066800">
            <a:lnSpc>
              <a:spcPct val="90000"/>
            </a:lnSpc>
            <a:spcBef>
              <a:spcPct val="0"/>
            </a:spcBef>
            <a:spcAft>
              <a:spcPct val="35000"/>
            </a:spcAft>
          </a:pPr>
          <a:r>
            <a:rPr lang="en-US" sz="2400" b="0" kern="1200" dirty="0" smtClean="0"/>
            <a:t>Are these tested during drills and exercises?</a:t>
          </a:r>
          <a:endParaRPr lang="en-US" sz="2400" b="0" kern="1200" dirty="0"/>
        </a:p>
      </dsp:txBody>
      <dsp:txXfrm>
        <a:off x="432991" y="2586487"/>
        <a:ext cx="3083506" cy="1117429"/>
      </dsp:txXfrm>
    </dsp:sp>
    <dsp:sp modelId="{397A885A-F74D-41E0-8D2F-34C96BD0A041}">
      <dsp:nvSpPr>
        <dsp:cNvPr id="0" name=""/>
        <dsp:cNvSpPr/>
      </dsp:nvSpPr>
      <dsp:spPr>
        <a:xfrm>
          <a:off x="4240989" y="0"/>
          <a:ext cx="3941295" cy="3936668"/>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t>Ensure that essential supplies and equipment are onsite: </a:t>
          </a:r>
          <a:endParaRPr lang="en-US" sz="2400" b="1" kern="1200" dirty="0"/>
        </a:p>
      </dsp:txBody>
      <dsp:txXfrm>
        <a:off x="4240989" y="0"/>
        <a:ext cx="3941295" cy="1181000"/>
      </dsp:txXfrm>
    </dsp:sp>
    <dsp:sp modelId="{D852DD18-77A4-4CC9-8B61-1660A81B02F4}">
      <dsp:nvSpPr>
        <dsp:cNvPr id="0" name=""/>
        <dsp:cNvSpPr/>
      </dsp:nvSpPr>
      <dsp:spPr>
        <a:xfrm>
          <a:off x="4621466" y="1167361"/>
          <a:ext cx="3153036" cy="2558834"/>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lvl="0" algn="ctr" defTabSz="1066800">
            <a:lnSpc>
              <a:spcPct val="90000"/>
            </a:lnSpc>
            <a:spcBef>
              <a:spcPct val="0"/>
            </a:spcBef>
            <a:spcAft>
              <a:spcPct val="35000"/>
            </a:spcAft>
          </a:pPr>
          <a:r>
            <a:rPr lang="en-US" sz="2400" b="0" kern="1200" dirty="0" smtClean="0"/>
            <a:t>For example, evacuation chairs for schools without elevators.</a:t>
          </a:r>
          <a:endParaRPr lang="en-US" sz="2400" b="0" kern="1200" dirty="0"/>
        </a:p>
      </dsp:txBody>
      <dsp:txXfrm>
        <a:off x="4696412" y="1242307"/>
        <a:ext cx="3003144" cy="24089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C37A9A-519F-4C19-A3AC-96449C66CF94}">
      <dsp:nvSpPr>
        <dsp:cNvPr id="0" name=""/>
        <dsp:cNvSpPr/>
      </dsp:nvSpPr>
      <dsp:spPr>
        <a:xfrm>
          <a:off x="2677217" y="686893"/>
          <a:ext cx="1320231" cy="314155"/>
        </a:xfrm>
        <a:custGeom>
          <a:avLst/>
          <a:gdLst/>
          <a:ahLst/>
          <a:cxnLst/>
          <a:rect l="0" t="0" r="0" b="0"/>
          <a:pathLst>
            <a:path>
              <a:moveTo>
                <a:pt x="0" y="0"/>
              </a:moveTo>
              <a:lnTo>
                <a:pt x="0" y="214087"/>
              </a:lnTo>
              <a:lnTo>
                <a:pt x="1320231" y="214087"/>
              </a:lnTo>
              <a:lnTo>
                <a:pt x="1320231" y="31415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196CDA-9B79-49CB-B6FF-3097617C63E7}">
      <dsp:nvSpPr>
        <dsp:cNvPr id="0" name=""/>
        <dsp:cNvSpPr/>
      </dsp:nvSpPr>
      <dsp:spPr>
        <a:xfrm>
          <a:off x="2631497" y="686893"/>
          <a:ext cx="91440" cy="314155"/>
        </a:xfrm>
        <a:custGeom>
          <a:avLst/>
          <a:gdLst/>
          <a:ahLst/>
          <a:cxnLst/>
          <a:rect l="0" t="0" r="0" b="0"/>
          <a:pathLst>
            <a:path>
              <a:moveTo>
                <a:pt x="45720" y="0"/>
              </a:moveTo>
              <a:lnTo>
                <a:pt x="45720" y="31415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1506A8-1444-43D9-8641-CDB47F823F8A}">
      <dsp:nvSpPr>
        <dsp:cNvPr id="0" name=""/>
        <dsp:cNvSpPr/>
      </dsp:nvSpPr>
      <dsp:spPr>
        <a:xfrm>
          <a:off x="1356986" y="686893"/>
          <a:ext cx="1320231" cy="314155"/>
        </a:xfrm>
        <a:custGeom>
          <a:avLst/>
          <a:gdLst/>
          <a:ahLst/>
          <a:cxnLst/>
          <a:rect l="0" t="0" r="0" b="0"/>
          <a:pathLst>
            <a:path>
              <a:moveTo>
                <a:pt x="1320231" y="0"/>
              </a:moveTo>
              <a:lnTo>
                <a:pt x="1320231" y="214087"/>
              </a:lnTo>
              <a:lnTo>
                <a:pt x="0" y="214087"/>
              </a:lnTo>
              <a:lnTo>
                <a:pt x="0" y="314155"/>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2EB3D8-14B5-4B93-B907-3E703DC71642}">
      <dsp:nvSpPr>
        <dsp:cNvPr id="0" name=""/>
        <dsp:cNvSpPr/>
      </dsp:nvSpPr>
      <dsp:spPr>
        <a:xfrm>
          <a:off x="2137123" y="973"/>
          <a:ext cx="1080189" cy="68592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115C0C-CAB7-4B3B-8296-BA1D97B4F6C4}">
      <dsp:nvSpPr>
        <dsp:cNvPr id="0" name=""/>
        <dsp:cNvSpPr/>
      </dsp:nvSpPr>
      <dsp:spPr>
        <a:xfrm>
          <a:off x="2257144" y="114993"/>
          <a:ext cx="1080189" cy="685920"/>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t>SCHOOL EOP</a:t>
          </a:r>
          <a:endParaRPr lang="en-US" sz="1300" b="1" kern="1200" dirty="0"/>
        </a:p>
      </dsp:txBody>
      <dsp:txXfrm>
        <a:off x="2277234" y="135083"/>
        <a:ext cx="1040009" cy="645740"/>
      </dsp:txXfrm>
    </dsp:sp>
    <dsp:sp modelId="{10491B81-A66C-48BC-8BC7-AC0FE02F4786}">
      <dsp:nvSpPr>
        <dsp:cNvPr id="0" name=""/>
        <dsp:cNvSpPr/>
      </dsp:nvSpPr>
      <dsp:spPr>
        <a:xfrm>
          <a:off x="816891" y="1001048"/>
          <a:ext cx="1080189" cy="685920"/>
        </a:xfrm>
        <a:prstGeom prst="roundRect">
          <a:avLst>
            <a:gd name="adj" fmla="val 10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17FE739-F78B-455E-8851-818299D6B33E}">
      <dsp:nvSpPr>
        <dsp:cNvPr id="0" name=""/>
        <dsp:cNvSpPr/>
      </dsp:nvSpPr>
      <dsp:spPr>
        <a:xfrm>
          <a:off x="936912" y="1115068"/>
          <a:ext cx="1080189" cy="685920"/>
        </a:xfrm>
        <a:prstGeom prst="roundRect">
          <a:avLst>
            <a:gd name="adj" fmla="val 10000"/>
          </a:avLst>
        </a:prstGeom>
        <a:solidFill>
          <a:schemeClr val="lt1">
            <a:alpha val="90000"/>
            <a:hueOff val="0"/>
            <a:satOff val="0"/>
            <a:lumOff val="0"/>
            <a:alphaOff val="0"/>
          </a:schemeClr>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t>BASIC PLAN</a:t>
          </a:r>
          <a:endParaRPr lang="en-US" sz="1300" b="1" kern="1200" dirty="0"/>
        </a:p>
      </dsp:txBody>
      <dsp:txXfrm>
        <a:off x="957002" y="1135158"/>
        <a:ext cx="1040009" cy="645740"/>
      </dsp:txXfrm>
    </dsp:sp>
    <dsp:sp modelId="{1E7BF7A1-7414-4907-B6E1-5F7271B9448A}">
      <dsp:nvSpPr>
        <dsp:cNvPr id="0" name=""/>
        <dsp:cNvSpPr/>
      </dsp:nvSpPr>
      <dsp:spPr>
        <a:xfrm>
          <a:off x="2137123" y="1001048"/>
          <a:ext cx="1080189" cy="685920"/>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B0D74A-4634-4C16-AF8C-815879AA37A4}">
      <dsp:nvSpPr>
        <dsp:cNvPr id="0" name=""/>
        <dsp:cNvSpPr/>
      </dsp:nvSpPr>
      <dsp:spPr>
        <a:xfrm>
          <a:off x="2257144" y="1115068"/>
          <a:ext cx="1080189" cy="68592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u="sng" kern="1200" dirty="0" smtClean="0"/>
            <a:t>FUNCTIONAL ANNEXES</a:t>
          </a:r>
        </a:p>
      </dsp:txBody>
      <dsp:txXfrm>
        <a:off x="2277234" y="1135158"/>
        <a:ext cx="1040009" cy="645740"/>
      </dsp:txXfrm>
    </dsp:sp>
    <dsp:sp modelId="{AD25C476-09F7-454B-84DF-012FCAFF94A9}">
      <dsp:nvSpPr>
        <dsp:cNvPr id="0" name=""/>
        <dsp:cNvSpPr/>
      </dsp:nvSpPr>
      <dsp:spPr>
        <a:xfrm>
          <a:off x="3457354" y="1001048"/>
          <a:ext cx="1080189" cy="685920"/>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72F109-C0C0-48C8-BA9A-5552644DA2C9}">
      <dsp:nvSpPr>
        <dsp:cNvPr id="0" name=""/>
        <dsp:cNvSpPr/>
      </dsp:nvSpPr>
      <dsp:spPr>
        <a:xfrm>
          <a:off x="3577375" y="1115068"/>
          <a:ext cx="1080189" cy="685920"/>
        </a:xfrm>
        <a:prstGeom prst="roundRect">
          <a:avLst>
            <a:gd name="adj" fmla="val 10000"/>
          </a:avLst>
        </a:prstGeom>
        <a:solidFill>
          <a:schemeClr val="lt1">
            <a:alpha val="90000"/>
            <a:hueOff val="0"/>
            <a:satOff val="0"/>
            <a:lumOff val="0"/>
            <a:alphaOff val="0"/>
          </a:schemeClr>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1" kern="1200" dirty="0" smtClean="0"/>
            <a:t>THREAT AND HAZARD ANNEXES</a:t>
          </a:r>
        </a:p>
      </dsp:txBody>
      <dsp:txXfrm>
        <a:off x="3597465" y="1135158"/>
        <a:ext cx="1040009" cy="6457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69E838-4418-4359-847D-EF9B0423A944}">
      <dsp:nvSpPr>
        <dsp:cNvPr id="0" name=""/>
        <dsp:cNvSpPr/>
      </dsp:nvSpPr>
      <dsp:spPr>
        <a:xfrm>
          <a:off x="3388" y="21486"/>
          <a:ext cx="2862857" cy="1145143"/>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b="0" kern="1200" dirty="0" smtClean="0"/>
            <a:t>Step 3: Determine Goals and Objectives</a:t>
          </a:r>
          <a:endParaRPr lang="en-US" sz="1600" b="0" kern="1200" dirty="0"/>
        </a:p>
      </dsp:txBody>
      <dsp:txXfrm>
        <a:off x="575960" y="21486"/>
        <a:ext cx="1717714" cy="1145143"/>
      </dsp:txXfrm>
    </dsp:sp>
    <dsp:sp modelId="{052F4690-829F-4CA8-B71C-EEC43CC5C550}">
      <dsp:nvSpPr>
        <dsp:cNvPr id="0" name=""/>
        <dsp:cNvSpPr/>
      </dsp:nvSpPr>
      <dsp:spPr>
        <a:xfrm>
          <a:off x="2579960" y="21486"/>
          <a:ext cx="2862857" cy="1145143"/>
        </a:xfrm>
        <a:prstGeom prst="chevron">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b="0" kern="1200" dirty="0" smtClean="0"/>
            <a:t>Step 4: Plan Development (Identify Courses of Action)</a:t>
          </a:r>
          <a:endParaRPr lang="en-US" sz="1600" b="0" kern="1200" dirty="0"/>
        </a:p>
      </dsp:txBody>
      <dsp:txXfrm>
        <a:off x="3152532" y="21486"/>
        <a:ext cx="1717714" cy="1145143"/>
      </dsp:txXfrm>
    </dsp:sp>
    <dsp:sp modelId="{22636A7D-8E50-44CB-AE72-8C3815EADEFF}">
      <dsp:nvSpPr>
        <dsp:cNvPr id="0" name=""/>
        <dsp:cNvSpPr/>
      </dsp:nvSpPr>
      <dsp:spPr>
        <a:xfrm>
          <a:off x="5156532" y="21486"/>
          <a:ext cx="3374479" cy="114514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lvl="0" algn="ctr" defTabSz="666750">
            <a:lnSpc>
              <a:spcPct val="90000"/>
            </a:lnSpc>
            <a:spcBef>
              <a:spcPct val="0"/>
            </a:spcBef>
            <a:spcAft>
              <a:spcPct val="35000"/>
            </a:spcAft>
          </a:pPr>
          <a:r>
            <a:rPr lang="en-US" sz="1500" b="1" u="none" kern="1200" dirty="0" smtClean="0"/>
            <a:t>Cross-cutting functions to integrate the needs of individuals with disabilities and other access and functional needs</a:t>
          </a:r>
          <a:endParaRPr lang="en-US" sz="1500" b="1" u="none" kern="1200" dirty="0"/>
        </a:p>
      </dsp:txBody>
      <dsp:txXfrm>
        <a:off x="5729104" y="21486"/>
        <a:ext cx="2229336" cy="114514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4060A6-A111-4D9C-9E9C-CD51D29E9537}">
      <dsp:nvSpPr>
        <dsp:cNvPr id="0" name=""/>
        <dsp:cNvSpPr/>
      </dsp:nvSpPr>
      <dsp:spPr>
        <a:xfrm>
          <a:off x="1209371" y="0"/>
          <a:ext cx="4379688" cy="4379688"/>
        </a:xfrm>
        <a:prstGeom prst="triangle">
          <a:avLst/>
        </a:prstGeom>
        <a:solidFill>
          <a:schemeClr val="accent3">
            <a:hueOff val="0"/>
            <a:satOff val="0"/>
            <a:lumOff val="0"/>
            <a:alpha val="63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20B7AE-3E06-4341-95B6-2C8C249E3E90}">
      <dsp:nvSpPr>
        <dsp:cNvPr id="0" name=""/>
        <dsp:cNvSpPr/>
      </dsp:nvSpPr>
      <dsp:spPr>
        <a:xfrm>
          <a:off x="3196010" y="685948"/>
          <a:ext cx="4528371" cy="1036754"/>
        </a:xfrm>
        <a:prstGeom prst="round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0" kern="1200" dirty="0" smtClean="0"/>
            <a:t>Stockpile essential emergency supplies. </a:t>
          </a:r>
          <a:endParaRPr lang="en-US" sz="1800" b="0" kern="1200" dirty="0"/>
        </a:p>
      </dsp:txBody>
      <dsp:txXfrm>
        <a:off x="3246620" y="736558"/>
        <a:ext cx="4427151" cy="935534"/>
      </dsp:txXfrm>
    </dsp:sp>
    <dsp:sp modelId="{0B408B22-6763-4797-A21C-48E269C2AF03}">
      <dsp:nvSpPr>
        <dsp:cNvPr id="0" name=""/>
        <dsp:cNvSpPr/>
      </dsp:nvSpPr>
      <dsp:spPr>
        <a:xfrm>
          <a:off x="3191497" y="1852297"/>
          <a:ext cx="4537396" cy="1036754"/>
        </a:xfrm>
        <a:prstGeom prst="round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0" kern="1200" dirty="0" smtClean="0"/>
            <a:t>Ensure that go-kits meet the needs of the individual student or staff member with the disability or access and functional need.</a:t>
          </a:r>
          <a:endParaRPr lang="en-US" sz="1800" b="0" kern="1200" dirty="0"/>
        </a:p>
      </dsp:txBody>
      <dsp:txXfrm>
        <a:off x="3242107" y="1902907"/>
        <a:ext cx="4436176" cy="935534"/>
      </dsp:txXfrm>
    </dsp:sp>
    <dsp:sp modelId="{3BB35A17-6049-42F5-A148-36BE03A108D4}">
      <dsp:nvSpPr>
        <dsp:cNvPr id="0" name=""/>
        <dsp:cNvSpPr/>
      </dsp:nvSpPr>
      <dsp:spPr>
        <a:xfrm>
          <a:off x="3194515" y="3018646"/>
          <a:ext cx="4531360" cy="1036754"/>
        </a:xfrm>
        <a:prstGeom prst="round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b="0" kern="1200" dirty="0" smtClean="0"/>
            <a:t>Check your inventory periodically to ensure that equipment and supplies are in working order.</a:t>
          </a:r>
          <a:endParaRPr lang="en-US" sz="1800" b="0" kern="1200" dirty="0"/>
        </a:p>
      </dsp:txBody>
      <dsp:txXfrm>
        <a:off x="3245125" y="3069256"/>
        <a:ext cx="4430140" cy="93553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1F0381-E222-4414-AA4B-5D48A6AEAA50}">
      <dsp:nvSpPr>
        <dsp:cNvPr id="0" name=""/>
        <dsp:cNvSpPr/>
      </dsp:nvSpPr>
      <dsp:spPr>
        <a:xfrm>
          <a:off x="0" y="592941"/>
          <a:ext cx="8045355" cy="3648104"/>
        </a:xfrm>
        <a:prstGeom prst="rect">
          <a:avLst/>
        </a:prstGeom>
        <a:solidFill>
          <a:schemeClr val="accent3">
            <a:lumMod val="20000"/>
            <a:lumOff val="80000"/>
            <a:alpha val="90000"/>
          </a:schemeClr>
        </a:solidFill>
        <a:ln w="25400" cap="flat" cmpd="sng" algn="ctr">
          <a:solidFill>
            <a:schemeClr val="accent3">
              <a:lumMod val="7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4409" tIns="1353820" rIns="624409" bIns="149352" numCol="1" spcCol="1270" anchor="t" anchorCtr="0">
          <a:noAutofit/>
        </a:bodyPr>
        <a:lstStyle/>
        <a:p>
          <a:pPr marL="228600" lvl="1" indent="-228600" algn="l" defTabSz="933450" rtl="0">
            <a:lnSpc>
              <a:spcPct val="90000"/>
            </a:lnSpc>
            <a:spcBef>
              <a:spcPct val="0"/>
            </a:spcBef>
            <a:spcAft>
              <a:spcPct val="15000"/>
            </a:spcAft>
            <a:buChar char="••"/>
          </a:pPr>
          <a:endParaRPr lang="en-US" sz="2100" b="0" kern="1200" dirty="0"/>
        </a:p>
      </dsp:txBody>
      <dsp:txXfrm>
        <a:off x="0" y="592941"/>
        <a:ext cx="8045355" cy="3648104"/>
      </dsp:txXfrm>
    </dsp:sp>
    <dsp:sp modelId="{8D35F7E0-5ECE-4C42-A7F4-17FD80510051}">
      <dsp:nvSpPr>
        <dsp:cNvPr id="0" name=""/>
        <dsp:cNvSpPr/>
      </dsp:nvSpPr>
      <dsp:spPr>
        <a:xfrm>
          <a:off x="402267" y="284916"/>
          <a:ext cx="5631748" cy="1267424"/>
        </a:xfrm>
        <a:prstGeom prst="roundRect">
          <a:avLst/>
        </a:prstGeom>
        <a:solidFill>
          <a:schemeClr val="accent3"/>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2867" tIns="0" rIns="212867" bIns="0" numCol="1" spcCol="1270" anchor="ctr" anchorCtr="0">
          <a:noAutofit/>
        </a:bodyPr>
        <a:lstStyle/>
        <a:p>
          <a:pPr lvl="0" algn="l" defTabSz="1066800" rtl="0">
            <a:lnSpc>
              <a:spcPct val="90000"/>
            </a:lnSpc>
            <a:spcBef>
              <a:spcPct val="0"/>
            </a:spcBef>
            <a:spcAft>
              <a:spcPct val="35000"/>
            </a:spcAft>
          </a:pPr>
          <a:r>
            <a:rPr lang="en-US" sz="2400" b="1" kern="1200" dirty="0" smtClean="0"/>
            <a:t>Considerations for addressing the needs of the entire school community during family reunification procedures include:</a:t>
          </a:r>
          <a:endParaRPr lang="en-US" sz="2400" b="1" kern="1200" dirty="0"/>
        </a:p>
      </dsp:txBody>
      <dsp:txXfrm>
        <a:off x="464138" y="346787"/>
        <a:ext cx="5508006" cy="114368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F42A4-10AF-4580-B49A-13F4F80F2FBC}">
      <dsp:nvSpPr>
        <dsp:cNvPr id="0" name=""/>
        <dsp:cNvSpPr/>
      </dsp:nvSpPr>
      <dsp:spPr>
        <a:xfrm>
          <a:off x="0" y="16459"/>
          <a:ext cx="7617571" cy="877500"/>
        </a:xfrm>
        <a:prstGeom prst="round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smtClean="0"/>
            <a:t>Learning about the types of disabilities and access and functional needs within the school</a:t>
          </a:r>
          <a:endParaRPr lang="en-US" sz="2200" b="1" kern="1200" dirty="0">
            <a:effectLst/>
          </a:endParaRPr>
        </a:p>
      </dsp:txBody>
      <dsp:txXfrm>
        <a:off x="42836" y="59295"/>
        <a:ext cx="7531899" cy="791828"/>
      </dsp:txXfrm>
    </dsp:sp>
    <dsp:sp modelId="{9BBC96DE-2FA4-4EB7-889A-D0E6FCF7B8A8}">
      <dsp:nvSpPr>
        <dsp:cNvPr id="0" name=""/>
        <dsp:cNvSpPr/>
      </dsp:nvSpPr>
      <dsp:spPr>
        <a:xfrm>
          <a:off x="0" y="922876"/>
          <a:ext cx="7617571" cy="87750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smtClean="0"/>
            <a:t>How to work with service animals</a:t>
          </a:r>
          <a:endParaRPr lang="en-US" sz="2200" b="1" kern="1200" dirty="0">
            <a:effectLst/>
          </a:endParaRPr>
        </a:p>
      </dsp:txBody>
      <dsp:txXfrm>
        <a:off x="42836" y="965712"/>
        <a:ext cx="7531899" cy="791828"/>
      </dsp:txXfrm>
    </dsp:sp>
    <dsp:sp modelId="{FF259054-4442-4B66-AEE6-7CEE3F1D143F}">
      <dsp:nvSpPr>
        <dsp:cNvPr id="0" name=""/>
        <dsp:cNvSpPr/>
      </dsp:nvSpPr>
      <dsp:spPr>
        <a:xfrm>
          <a:off x="0" y="1829292"/>
          <a:ext cx="7617571" cy="877500"/>
        </a:xfrm>
        <a:prstGeom prst="round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smtClean="0"/>
            <a:t>How to use specialized equipment and supplies</a:t>
          </a:r>
          <a:endParaRPr lang="en-US" sz="2200" b="1" kern="1200" dirty="0">
            <a:effectLst/>
          </a:endParaRPr>
        </a:p>
      </dsp:txBody>
      <dsp:txXfrm>
        <a:off x="42836" y="1872128"/>
        <a:ext cx="7531899" cy="791828"/>
      </dsp:txXfrm>
    </dsp:sp>
    <dsp:sp modelId="{F2996269-5819-430B-9A65-9E2E2B5B5C26}">
      <dsp:nvSpPr>
        <dsp:cNvPr id="0" name=""/>
        <dsp:cNvSpPr/>
      </dsp:nvSpPr>
      <dsp:spPr>
        <a:xfrm>
          <a:off x="0" y="2740470"/>
          <a:ext cx="7617571" cy="877500"/>
        </a:xfrm>
        <a:prstGeom prst="roundRect">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smtClean="0"/>
            <a:t>How to lend assistance to vulnerable persons using appropriate emergency response techniques.</a:t>
          </a:r>
          <a:endParaRPr lang="en-US" sz="2200" b="1" kern="1200" dirty="0">
            <a:effectLst/>
          </a:endParaRPr>
        </a:p>
      </dsp:txBody>
      <dsp:txXfrm>
        <a:off x="42836" y="2783306"/>
        <a:ext cx="7531899" cy="79182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638582-1E19-1C42-A714-0567FF34DD8E}" type="datetimeFigureOut">
              <a:rPr lang="en-US" smtClean="0"/>
              <a:pPr/>
              <a:t>9/30/2014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F5758B-EBA5-BD40-A221-975434B1B8E7}" type="slidenum">
              <a:rPr lang="en-US" smtClean="0"/>
              <a:pPr/>
              <a:t>‹#›</a:t>
            </a:fld>
            <a:endParaRPr lang="en-US" dirty="0"/>
          </a:p>
        </p:txBody>
      </p:sp>
    </p:spTree>
    <p:extLst>
      <p:ext uri="{BB962C8B-B14F-4D97-AF65-F5344CB8AC3E}">
        <p14:creationId xmlns:p14="http://schemas.microsoft.com/office/powerpoint/2010/main" val="5335810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46249A-1D28-624E-BAD9-847B30673860}" type="datetimeFigureOut">
              <a:rPr lang="en-US" smtClean="0"/>
              <a:pPr/>
              <a:t>9/30/2014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B500F8-35F4-2241-B950-C32666226879}" type="slidenum">
              <a:rPr lang="en-US" smtClean="0"/>
              <a:pPr/>
              <a:t>‹#›</a:t>
            </a:fld>
            <a:endParaRPr lang="en-US" dirty="0"/>
          </a:p>
        </p:txBody>
      </p:sp>
    </p:spTree>
    <p:extLst>
      <p:ext uri="{BB962C8B-B14F-4D97-AF65-F5344CB8AC3E}">
        <p14:creationId xmlns:p14="http://schemas.microsoft.com/office/powerpoint/2010/main" val="36465452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nces.ed.gov/fastfacts/display.asp?id=64"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nces.ed.gov/fastfacts/display.asp?id=59"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 typeface="Wingdings" panose="05000000000000000000" pitchFamily="2" charset="2"/>
              <a:buChar char="§"/>
              <a:defRPr/>
            </a:pPr>
            <a:r>
              <a:rPr lang="en-US" altLang="en-US" dirty="0" smtClean="0"/>
              <a:t>This </a:t>
            </a:r>
            <a:r>
              <a:rPr lang="en-US" altLang="en-US" dirty="0" smtClean="0">
                <a:solidFill>
                  <a:srgbClr val="FF0000"/>
                </a:solidFill>
              </a:rPr>
              <a:t>Advanced Topics training </a:t>
            </a:r>
            <a:r>
              <a:rPr lang="en-US" altLang="en-US" dirty="0" smtClean="0"/>
              <a:t>is intended to build upon the skills and experiences that the attendees already possess.</a:t>
            </a:r>
          </a:p>
          <a:p>
            <a:pPr marL="0" indent="0" eaLnBrk="1" hangingPunct="1">
              <a:spcBef>
                <a:spcPct val="0"/>
              </a:spcBef>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We will be working through some of the access and functional issues that should be considered when planning for the needs of students and staff with disabilities during an emergency.</a:t>
            </a:r>
          </a:p>
          <a:p>
            <a:pPr marL="0" indent="0" eaLnBrk="1" hangingPunct="1">
              <a:spcBef>
                <a:spcPct val="0"/>
              </a:spcBef>
              <a:buFont typeface="Wingdings" panose="05000000000000000000" pitchFamily="2" charset="2"/>
              <a:buNone/>
              <a:defRPr/>
            </a:pPr>
            <a:r>
              <a:rPr lang="en-US" altLang="en-US" dirty="0" smtClean="0"/>
              <a:t> </a:t>
            </a:r>
          </a:p>
          <a:p>
            <a:pPr marL="171450" indent="-171450" eaLnBrk="1" hangingPunct="1">
              <a:spcBef>
                <a:spcPct val="0"/>
              </a:spcBef>
              <a:buFont typeface="Wingdings" panose="05000000000000000000" pitchFamily="2" charset="2"/>
              <a:buChar char="§"/>
              <a:defRPr/>
            </a:pPr>
            <a:r>
              <a:rPr lang="en-US" altLang="en-US" dirty="0" smtClean="0"/>
              <a:t>When considering access and functional needs, we need to take into account both short-term (e.g., a student with a broken leg) and long-term disabilities. We also need to take into account the needs of students, staff, and visitors (such as families, grandparents, and community volunteers). </a:t>
            </a:r>
          </a:p>
          <a:p>
            <a:pPr marL="0" indent="0" eaLnBrk="1" hangingPunct="1">
              <a:spcBef>
                <a:spcPct val="0"/>
              </a:spcBef>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Our goals are to: </a:t>
            </a:r>
          </a:p>
          <a:p>
            <a:pPr marL="685800" lvl="1" indent="-228600" eaLnBrk="1" hangingPunct="1">
              <a:spcBef>
                <a:spcPct val="0"/>
              </a:spcBef>
              <a:buFont typeface="+mj-lt"/>
              <a:buAutoNum type="arabicPeriod"/>
              <a:defRPr/>
            </a:pPr>
            <a:r>
              <a:rPr lang="en-US" altLang="en-US" dirty="0" smtClean="0"/>
              <a:t>Become acquainted with the population of individuals with disabilities and other access and functional needs as well as with a range of disabilities. </a:t>
            </a:r>
          </a:p>
          <a:p>
            <a:pPr marL="685800" lvl="1" indent="-228600" eaLnBrk="1" hangingPunct="1">
              <a:spcBef>
                <a:spcPct val="0"/>
              </a:spcBef>
              <a:buFont typeface="+mj-lt"/>
              <a:buAutoNum type="arabicPeriod"/>
              <a:defRPr/>
            </a:pPr>
            <a:r>
              <a:rPr lang="en-US" altLang="en-US" dirty="0" smtClean="0"/>
              <a:t>Address emergency management planning considerations for students and staff with disabilities and other access and functional needs. </a:t>
            </a:r>
          </a:p>
          <a:p>
            <a:pPr marL="685800" lvl="1" indent="-228600" eaLnBrk="1" hangingPunct="1">
              <a:spcBef>
                <a:spcPct val="0"/>
              </a:spcBef>
              <a:buFont typeface="+mj-lt"/>
              <a:buAutoNum type="arabicPeriod"/>
              <a:defRPr/>
            </a:pPr>
            <a:r>
              <a:rPr lang="en-US" altLang="en-US" dirty="0" smtClean="0"/>
              <a:t>Highlight two Federal actions pertaining to emergency management planning for populations with disabilities.</a:t>
            </a:r>
          </a:p>
          <a:p>
            <a:pPr marL="685800" lvl="1" indent="-228600" eaLnBrk="1" hangingPunct="1">
              <a:spcBef>
                <a:spcPct val="0"/>
              </a:spcBef>
              <a:buFont typeface="+mj-lt"/>
              <a:buAutoNum type="arabicPeriod"/>
              <a:defRPr/>
            </a:pPr>
            <a:r>
              <a:rPr lang="en-US" altLang="en-US" dirty="0" smtClean="0"/>
              <a:t>Illustrate an improved process for accommodating the needs of students and staff with disabilities and other access and functional needs. </a:t>
            </a:r>
          </a:p>
        </p:txBody>
      </p:sp>
      <p:sp>
        <p:nvSpPr>
          <p:cNvPr id="501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DF4C812-23E5-4001-A608-437476418400}" type="slidenum">
              <a:rPr lang="en-US" altLang="en-US" smtClean="0"/>
              <a:pPr fontAlgn="base">
                <a:spcBef>
                  <a:spcPct val="0"/>
                </a:spcBef>
                <a:spcAft>
                  <a:spcPct val="0"/>
                </a:spcAft>
                <a:defRPr/>
              </a:pPr>
              <a:t>2</a:t>
            </a:fld>
            <a:endParaRPr lang="en-US" altLang="en-US" dirty="0" smtClean="0"/>
          </a:p>
        </p:txBody>
      </p:sp>
    </p:spTree>
    <p:extLst>
      <p:ext uri="{BB962C8B-B14F-4D97-AF65-F5344CB8AC3E}">
        <p14:creationId xmlns:p14="http://schemas.microsoft.com/office/powerpoint/2010/main" val="2191492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The core planning team should consider inviting members of the community who have disabilities and access and functional needs to its meetings, as well as their families and support networks. Not only will this foster good working relationships and generate feelings of inclusion, but it will also assist planners with integrating the needs of these individuals into the planning process for developing their school EOP. </a:t>
            </a:r>
          </a:p>
        </p:txBody>
      </p:sp>
      <p:sp>
        <p:nvSpPr>
          <p:cNvPr id="573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A1DA0CB-77B0-4FE3-AB58-F21E6C2EEF02}" type="slidenum">
              <a:rPr lang="en-US" altLang="en-US" smtClean="0"/>
              <a:pPr fontAlgn="base">
                <a:spcBef>
                  <a:spcPct val="0"/>
                </a:spcBef>
                <a:spcAft>
                  <a:spcPct val="0"/>
                </a:spcAft>
                <a:defRPr/>
              </a:pPr>
              <a:t>11</a:t>
            </a:fld>
            <a:endParaRPr lang="en-US" altLang="en-US" dirty="0" smtClean="0"/>
          </a:p>
        </p:txBody>
      </p:sp>
    </p:spTree>
    <p:extLst>
      <p:ext uri="{BB962C8B-B14F-4D97-AF65-F5344CB8AC3E}">
        <p14:creationId xmlns:p14="http://schemas.microsoft.com/office/powerpoint/2010/main" val="2997064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spcAft>
                <a:spcPts val="0"/>
              </a:spcAft>
              <a:buFont typeface="Wingdings" panose="05000000000000000000" pitchFamily="2" charset="2"/>
              <a:buChar char="§"/>
              <a:defRPr/>
            </a:pPr>
            <a:r>
              <a:rPr lang="en-US" sz="1200" dirty="0" smtClean="0"/>
              <a:t>In Step 2, schools will conduct a number of assessments to identify the threats and hazards that will be addressed in their school EOP.</a:t>
            </a:r>
          </a:p>
          <a:p>
            <a:pPr marL="171450" indent="-171450" eaLnBrk="1" fontAlgn="auto" hangingPunct="1">
              <a:spcAft>
                <a:spcPts val="0"/>
              </a:spcAft>
              <a:buFont typeface="Wingdings" panose="05000000000000000000" pitchFamily="2" charset="2"/>
              <a:buChar char="§"/>
              <a:defRPr/>
            </a:pPr>
            <a:endParaRPr lang="en-US" sz="1200" dirty="0" smtClean="0"/>
          </a:p>
          <a:p>
            <a:pPr marL="171450" indent="-171450" eaLnBrk="1" fontAlgn="auto" hangingPunct="1">
              <a:spcAft>
                <a:spcPts val="0"/>
              </a:spcAft>
              <a:buFont typeface="Wingdings" panose="05000000000000000000" pitchFamily="2" charset="2"/>
              <a:buChar char="§"/>
              <a:defRPr/>
            </a:pPr>
            <a:r>
              <a:rPr lang="en-US" sz="1200" baseline="0" dirty="0" smtClean="0"/>
              <a:t>Although it is necessary to consider the needs of individuals with disabilities and access and functional needs when conducting all assessments, it is important to highlight two assessments that may reveal critical information about how threats and hazards impact these persons:</a:t>
            </a:r>
          </a:p>
          <a:p>
            <a:pPr marL="0" indent="0" eaLnBrk="1" fontAlgn="auto" hangingPunct="1">
              <a:spcAft>
                <a:spcPts val="0"/>
              </a:spcAft>
              <a:buFont typeface="Wingdings" panose="05000000000000000000" pitchFamily="2" charset="2"/>
              <a:buNone/>
              <a:defRPr/>
            </a:pPr>
            <a:endParaRPr lang="en-US" sz="1200" dirty="0" smtClean="0"/>
          </a:p>
          <a:p>
            <a:pPr marL="685800" lvl="1" indent="-228600">
              <a:buFont typeface="+mj-lt"/>
              <a:buAutoNum type="arabicPeriod"/>
              <a:defRPr/>
            </a:pPr>
            <a:r>
              <a:rPr lang="en-US" sz="1200" dirty="0" smtClean="0"/>
              <a:t>the Site Assessment, which helps schools determine, among other things, their site’s compliance with ADA; and</a:t>
            </a:r>
          </a:p>
          <a:p>
            <a:pPr marL="685800" lvl="1" indent="-228600">
              <a:buFont typeface="+mj-lt"/>
              <a:buAutoNum type="arabicPeriod"/>
              <a:defRPr/>
            </a:pPr>
            <a:r>
              <a:rPr lang="en-US" sz="1200" dirty="0" smtClean="0"/>
              <a:t>the Capacity Assessment, which helps schools determine the adequacy of their supplies and equipment inventory (in which figure supplies and equipment for individuals with access and functional needs).</a:t>
            </a:r>
          </a:p>
          <a:p>
            <a:pPr marL="457200" lvl="1" indent="0">
              <a:buFont typeface="+mj-lt"/>
              <a:buNone/>
              <a:defRPr/>
            </a:pPr>
            <a:endParaRPr lang="en-US" dirty="0" smtClean="0"/>
          </a:p>
          <a:p>
            <a:pPr eaLnBrk="1" fontAlgn="auto" hangingPunct="1">
              <a:spcBef>
                <a:spcPts val="0"/>
              </a:spcBef>
              <a:spcAft>
                <a:spcPts val="0"/>
              </a:spcAft>
              <a:defRPr/>
            </a:pPr>
            <a:r>
              <a:rPr lang="en-US" dirty="0" smtClean="0"/>
              <a:t>In the next set of slides, we will explore these two assessments in greater detail, as well as the types of information these may yield about individuals with disabilities and access and functional needs.</a:t>
            </a:r>
            <a:endParaRPr lang="en-US" dirty="0"/>
          </a:p>
        </p:txBody>
      </p:sp>
      <p:sp>
        <p:nvSpPr>
          <p:cNvPr id="583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B4E1464F-EAC1-47C1-9CE1-F08B33822F40}" type="slidenum">
              <a:rPr lang="en-US" altLang="en-US" smtClean="0"/>
              <a:pPr fontAlgn="base">
                <a:spcBef>
                  <a:spcPct val="0"/>
                </a:spcBef>
                <a:spcAft>
                  <a:spcPct val="0"/>
                </a:spcAft>
                <a:defRPr/>
              </a:pPr>
              <a:t>12</a:t>
            </a:fld>
            <a:endParaRPr lang="en-US" altLang="en-US" dirty="0" smtClean="0"/>
          </a:p>
        </p:txBody>
      </p:sp>
    </p:spTree>
    <p:extLst>
      <p:ext uri="{BB962C8B-B14F-4D97-AF65-F5344CB8AC3E}">
        <p14:creationId xmlns:p14="http://schemas.microsoft.com/office/powerpoint/2010/main" val="3222056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defRPr/>
            </a:pPr>
            <a:r>
              <a:rPr lang="en-US" altLang="en-US" dirty="0" smtClean="0"/>
              <a:t>Site Assessments:</a:t>
            </a:r>
          </a:p>
          <a:p>
            <a:pPr marL="0" indent="0" eaLnBrk="1" hangingPunct="1">
              <a:spcBef>
                <a:spcPct val="0"/>
              </a:spcBef>
              <a:buFont typeface="Arial" panose="020B0604020202020204" pitchFamily="34" charset="0"/>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Site assessments should be conducted regularly.</a:t>
            </a:r>
          </a:p>
          <a:p>
            <a:pPr marL="0" indent="0" eaLnBrk="1" hangingPunct="1">
              <a:spcBef>
                <a:spcPct val="0"/>
              </a:spcBef>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These are good safety practices that should be followed with all students and staff regardless of disabilities or other access and functional needs.</a:t>
            </a:r>
          </a:p>
          <a:p>
            <a:pPr marL="0" indent="0" eaLnBrk="1" hangingPunct="1">
              <a:spcBef>
                <a:spcPct val="0"/>
              </a:spcBef>
              <a:buFont typeface="Wingdings" panose="05000000000000000000" pitchFamily="2" charset="2"/>
              <a:buNone/>
              <a:defRPr/>
            </a:pPr>
            <a:endParaRPr lang="en-US" altLang="en-US" dirty="0" smtClean="0"/>
          </a:p>
          <a:p>
            <a:pPr marL="171450" lvl="0" indent="-171450" eaLnBrk="1" hangingPunct="1">
              <a:spcBef>
                <a:spcPct val="0"/>
              </a:spcBef>
              <a:buFont typeface="Wingdings" panose="05000000000000000000" pitchFamily="2" charset="2"/>
              <a:buChar char="§"/>
              <a:defRPr/>
            </a:pPr>
            <a:r>
              <a:rPr lang="en-US" altLang="en-US" dirty="0" smtClean="0"/>
              <a:t>Check regularly to ensure that all fire and safety codes are being met: </a:t>
            </a:r>
          </a:p>
          <a:p>
            <a:pPr marL="628650" lvl="1" indent="-171450" eaLnBrk="1" hangingPunct="1">
              <a:spcBef>
                <a:spcPct val="0"/>
              </a:spcBef>
              <a:buFont typeface="Courier New" panose="02070309020205020404" pitchFamily="49" charset="0"/>
              <a:buChar char="o"/>
              <a:defRPr/>
            </a:pPr>
            <a:r>
              <a:rPr lang="en-US" altLang="en-US" dirty="0" smtClean="0"/>
              <a:t>Hallways are clear and open.</a:t>
            </a:r>
          </a:p>
          <a:p>
            <a:pPr marL="628650" lvl="1" indent="-171450" eaLnBrk="1" hangingPunct="1">
              <a:spcBef>
                <a:spcPct val="0"/>
              </a:spcBef>
              <a:buFont typeface="Courier New" panose="02070309020205020404" pitchFamily="49" charset="0"/>
              <a:buChar char="o"/>
              <a:defRPr/>
            </a:pPr>
            <a:r>
              <a:rPr lang="en-US" altLang="en-US" dirty="0" smtClean="0"/>
              <a:t>Doors are not blocked.</a:t>
            </a:r>
          </a:p>
          <a:p>
            <a:pPr marL="628650" lvl="1" indent="-171450" eaLnBrk="1" hangingPunct="1">
              <a:spcBef>
                <a:spcPct val="0"/>
              </a:spcBef>
              <a:buFont typeface="Courier New" panose="02070309020205020404" pitchFamily="49" charset="0"/>
              <a:buChar char="o"/>
              <a:defRPr/>
            </a:pPr>
            <a:r>
              <a:rPr lang="en-US" altLang="en-US" dirty="0" smtClean="0"/>
              <a:t>Safe refuge areas are not compromised by campus activities or construction.</a:t>
            </a:r>
          </a:p>
          <a:p>
            <a:pPr marL="457200" lvl="1" indent="0" eaLnBrk="1" hangingPunct="1">
              <a:spcBef>
                <a:spcPct val="0"/>
              </a:spcBef>
              <a:buFont typeface="Arial" panose="020B0604020202020204" pitchFamily="34" charset="0"/>
              <a:buNone/>
              <a:defRPr/>
            </a:pPr>
            <a:endParaRPr lang="en-US" altLang="en-US" dirty="0" smtClean="0"/>
          </a:p>
          <a:p>
            <a:pPr marL="171450" lvl="0" indent="-171450" eaLnBrk="1" hangingPunct="1">
              <a:spcBef>
                <a:spcPct val="0"/>
              </a:spcBef>
              <a:buFont typeface="Wingdings" panose="05000000000000000000" pitchFamily="2" charset="2"/>
              <a:buChar char="§"/>
              <a:defRPr/>
            </a:pPr>
            <a:r>
              <a:rPr lang="en-US" altLang="en-US" dirty="0" smtClean="0"/>
              <a:t>Consider the following issues</a:t>
            </a:r>
            <a:r>
              <a:rPr lang="en-US" altLang="en-US" baseline="0" dirty="0" smtClean="0"/>
              <a:t> when conducting a site assessment:</a:t>
            </a:r>
          </a:p>
          <a:p>
            <a:pPr marL="0" lvl="0" indent="0" eaLnBrk="1" hangingPunct="1">
              <a:spcBef>
                <a:spcPct val="0"/>
              </a:spcBef>
              <a:buFont typeface="Wingdings" panose="05000000000000000000" pitchFamily="2" charset="2"/>
              <a:buNone/>
              <a:defRPr/>
            </a:pPr>
            <a:endParaRPr lang="en-US" altLang="en-US" dirty="0" smtClean="0"/>
          </a:p>
          <a:p>
            <a:pPr marL="628650" lvl="1" indent="-171450" eaLnBrk="1" hangingPunct="1">
              <a:spcBef>
                <a:spcPct val="0"/>
              </a:spcBef>
              <a:buFont typeface="Courier New" panose="02070309020205020404" pitchFamily="49" charset="0"/>
              <a:buChar char="o"/>
              <a:defRPr/>
            </a:pPr>
            <a:r>
              <a:rPr lang="en-US" altLang="en-US" dirty="0" smtClean="0"/>
              <a:t>Does the school’s fire alarm comply with the National Fire Protection Association’s standards? </a:t>
            </a:r>
          </a:p>
          <a:p>
            <a:pPr marL="628650" lvl="1" indent="-171450" eaLnBrk="1" hangingPunct="1">
              <a:spcBef>
                <a:spcPct val="0"/>
              </a:spcBef>
              <a:buFont typeface="Courier New" panose="02070309020205020404" pitchFamily="49" charset="0"/>
              <a:buChar char="o"/>
              <a:defRPr/>
            </a:pPr>
            <a:r>
              <a:rPr lang="en-US" altLang="en-US" dirty="0" smtClean="0"/>
              <a:t>Are doors wide enough to accommodate large wheelchairs or gurneys?</a:t>
            </a:r>
          </a:p>
          <a:p>
            <a:pPr marL="628650" lvl="1" indent="-171450" eaLnBrk="1" hangingPunct="1">
              <a:spcBef>
                <a:spcPct val="0"/>
              </a:spcBef>
              <a:buFont typeface="Courier New" panose="02070309020205020404" pitchFamily="49" charset="0"/>
              <a:buChar char="o"/>
              <a:defRPr/>
            </a:pPr>
            <a:r>
              <a:rPr lang="en-US" altLang="en-US" dirty="0" smtClean="0"/>
              <a:t>Have you considered the type of surface that wheelchairs will have to travel across? (For example, will the surface be muddy or rocky?)</a:t>
            </a:r>
          </a:p>
          <a:p>
            <a:pPr marL="628650" lvl="1" indent="-171450" eaLnBrk="1" hangingPunct="1">
              <a:spcBef>
                <a:spcPct val="0"/>
              </a:spcBef>
              <a:buFont typeface="Courier New" panose="02070309020205020404" pitchFamily="49" charset="0"/>
              <a:buChar char="o"/>
              <a:defRPr/>
            </a:pPr>
            <a:r>
              <a:rPr lang="en-US" altLang="en-US" dirty="0" smtClean="0"/>
              <a:t>Have you made provisions for electrical backups for respirators and other specialized medical equipment?  (Manual backups may also be necessary, but these may exhaust the rescuer.)</a:t>
            </a:r>
          </a:p>
          <a:p>
            <a:pPr marL="628650" lvl="1" indent="-171450" eaLnBrk="1" hangingPunct="1">
              <a:spcBef>
                <a:spcPct val="0"/>
              </a:spcBef>
              <a:buFont typeface="Courier New" panose="02070309020205020404" pitchFamily="49" charset="0"/>
              <a:buChar char="o"/>
              <a:defRPr/>
            </a:pPr>
            <a:r>
              <a:rPr lang="en-US" altLang="en-US" dirty="0" smtClean="0"/>
              <a:t>Have you considered that toileting may require specialized supplies (e.g., large-sized diapers)?</a:t>
            </a:r>
          </a:p>
          <a:p>
            <a:pPr marL="628650" lvl="1" indent="-171450" eaLnBrk="1" hangingPunct="1">
              <a:spcBef>
                <a:spcPct val="0"/>
              </a:spcBef>
              <a:buFont typeface="Courier New" panose="02070309020205020404" pitchFamily="49" charset="0"/>
              <a:buChar char="o"/>
              <a:defRPr/>
            </a:pPr>
            <a:r>
              <a:rPr lang="en-US" altLang="en-US" dirty="0" smtClean="0"/>
              <a:t>There are several types of notification systems, including but not limited to: alarms (visible and audible), announcement systems, display systems, and closed circuit television.</a:t>
            </a:r>
          </a:p>
        </p:txBody>
      </p:sp>
      <p:sp>
        <p:nvSpPr>
          <p:cNvPr id="593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FB5AEA3-C51E-43AC-A6B7-4808F2A16AF1}" type="slidenum">
              <a:rPr lang="en-US" altLang="en-US" smtClean="0"/>
              <a:pPr fontAlgn="base">
                <a:spcBef>
                  <a:spcPct val="0"/>
                </a:spcBef>
                <a:spcAft>
                  <a:spcPct val="0"/>
                </a:spcAft>
                <a:defRPr/>
              </a:pPr>
              <a:t>13</a:t>
            </a:fld>
            <a:endParaRPr lang="en-US" altLang="en-US" dirty="0" smtClean="0"/>
          </a:p>
        </p:txBody>
      </p:sp>
    </p:spTree>
    <p:extLst>
      <p:ext uri="{BB962C8B-B14F-4D97-AF65-F5344CB8AC3E}">
        <p14:creationId xmlns:p14="http://schemas.microsoft.com/office/powerpoint/2010/main" val="2603096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ct val="0"/>
              </a:spcBef>
              <a:spcAft>
                <a:spcPts val="0"/>
              </a:spcAft>
              <a:buClrTx/>
              <a:buSzTx/>
              <a:buFontTx/>
              <a:buNone/>
              <a:tabLst/>
              <a:defRPr/>
            </a:pPr>
            <a:r>
              <a:rPr lang="en-US" altLang="en-US" sz="1200" dirty="0" smtClean="0">
                <a:latin typeface="Arial" charset="0"/>
              </a:rPr>
              <a:t>These</a:t>
            </a:r>
            <a:r>
              <a:rPr lang="en-US" altLang="en-US" sz="1200" baseline="0" dirty="0" smtClean="0">
                <a:latin typeface="Arial" charset="0"/>
              </a:rPr>
              <a:t> nine guiding areas are </a:t>
            </a:r>
            <a:r>
              <a:rPr lang="en-US" altLang="en-US" sz="1200" dirty="0" smtClean="0">
                <a:latin typeface="Arial" charset="0"/>
              </a:rPr>
              <a:t>based on the American Red Cross publication: </a:t>
            </a:r>
            <a:r>
              <a:rPr lang="en-US" altLang="en-US" dirty="0" smtClean="0">
                <a:solidFill>
                  <a:srgbClr val="FFFF00"/>
                </a:solidFill>
              </a:rPr>
              <a:t>Disaster Preparedness for People with Disabilities (available at http://www.redcross.org/services/disaster/beprepared/disability.pdf).</a:t>
            </a:r>
          </a:p>
          <a:p>
            <a:pPr marL="0" marR="0" indent="0" algn="l" defTabSz="457200" rtl="0" eaLnBrk="1" fontAlgn="auto" latinLnBrk="0" hangingPunct="1">
              <a:lnSpc>
                <a:spcPct val="100000"/>
              </a:lnSpc>
              <a:spcBef>
                <a:spcPct val="0"/>
              </a:spcBef>
              <a:spcAft>
                <a:spcPts val="0"/>
              </a:spcAft>
              <a:buClrTx/>
              <a:buSzTx/>
              <a:buFontTx/>
              <a:buNone/>
              <a:tabLst/>
              <a:defRPr/>
            </a:pPr>
            <a:endParaRPr lang="en-US" altLang="en-US" sz="1200" dirty="0" smtClean="0">
              <a:latin typeface="Arial" charset="0"/>
            </a:endParaRPr>
          </a:p>
          <a:p>
            <a:pPr marL="171450" indent="-171450" eaLnBrk="1" hangingPunct="1">
              <a:spcBef>
                <a:spcPct val="0"/>
              </a:spcBef>
              <a:buFont typeface="Wingdings" panose="05000000000000000000" pitchFamily="2" charset="2"/>
              <a:buChar char="§"/>
            </a:pPr>
            <a:r>
              <a:rPr lang="en-US" altLang="en-US" dirty="0" smtClean="0"/>
              <a:t>When conducting site assessments, consider the nine areas that may impact individuals with disabilities and access and functional needs. </a:t>
            </a:r>
          </a:p>
          <a:p>
            <a:pPr marL="171450" indent="-171450" eaLnBrk="1" hangingPunct="1">
              <a:spcBef>
                <a:spcPct val="0"/>
              </a:spcBef>
              <a:buFont typeface="Wingdings" panose="05000000000000000000" pitchFamily="2" charset="2"/>
              <a:buChar char="§"/>
            </a:pPr>
            <a:r>
              <a:rPr lang="en-US" altLang="en-US" dirty="0" smtClean="0"/>
              <a:t>These areas examine the types of assistance that may be needed before, during, and after a disaster or traumatic event.</a:t>
            </a:r>
          </a:p>
          <a:p>
            <a:pPr marL="171450" indent="-171450" eaLnBrk="1" hangingPunct="1">
              <a:spcBef>
                <a:spcPct val="0"/>
              </a:spcBef>
              <a:buFont typeface="Wingdings" panose="05000000000000000000" pitchFamily="2" charset="2"/>
              <a:buChar char="§"/>
            </a:pPr>
            <a:r>
              <a:rPr lang="en-US" altLang="en-US" dirty="0" smtClean="0"/>
              <a:t>When conducting a site assessment, staff should imagine how someone with the lowest level of functioning may be impacted by each of these nine areas. </a:t>
            </a:r>
          </a:p>
          <a:p>
            <a:pPr marL="171450" indent="-171450" eaLnBrk="1" hangingPunct="1">
              <a:spcBef>
                <a:spcPct val="0"/>
              </a:spcBef>
              <a:buFont typeface="Wingdings" panose="05000000000000000000" pitchFamily="2" charset="2"/>
              <a:buChar char="§"/>
            </a:pPr>
            <a:r>
              <a:rPr lang="en-US" altLang="en-US" dirty="0" smtClean="0"/>
              <a:t>Invite students and staff with disabilities and access and functional needs to participate in the assessment, as well as several of the agencies and organizations that advocate for individuals with disabilities and access and functional needs in your area.</a:t>
            </a:r>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14</a:t>
            </a:fld>
            <a:endParaRPr lang="en-US" dirty="0"/>
          </a:p>
        </p:txBody>
      </p:sp>
    </p:spTree>
    <p:extLst>
      <p:ext uri="{BB962C8B-B14F-4D97-AF65-F5344CB8AC3E}">
        <p14:creationId xmlns:p14="http://schemas.microsoft.com/office/powerpoint/2010/main" val="13969958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15</a:t>
            </a:fld>
            <a:endParaRPr lang="en-US" dirty="0"/>
          </a:p>
        </p:txBody>
      </p:sp>
    </p:spTree>
    <p:extLst>
      <p:ext uri="{BB962C8B-B14F-4D97-AF65-F5344CB8AC3E}">
        <p14:creationId xmlns:p14="http://schemas.microsoft.com/office/powerpoint/2010/main" val="9468990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Wingdings" panose="05000000000000000000" pitchFamily="2" charset="2"/>
              <a:buChar char="§"/>
            </a:pPr>
            <a:r>
              <a:rPr lang="en-US" altLang="en-US" dirty="0" smtClean="0"/>
              <a:t>In Step 3, Determine Goals and Objectives, and Step 4, Plan Development (Identify Courses of Action), the planning team will determine how</a:t>
            </a:r>
            <a:r>
              <a:rPr lang="en-US" altLang="en-US" baseline="0" dirty="0" smtClean="0"/>
              <a:t> to address different threats and hazards before, during, and after an emergency.</a:t>
            </a:r>
          </a:p>
          <a:p>
            <a:pPr marL="0" indent="0">
              <a:buFont typeface="Wingdings" panose="05000000000000000000" pitchFamily="2" charset="2"/>
              <a:buNone/>
            </a:pPr>
            <a:r>
              <a:rPr lang="en-US" altLang="en-US" baseline="0" dirty="0" smtClean="0"/>
              <a:t> </a:t>
            </a:r>
          </a:p>
          <a:p>
            <a:pPr marL="171450" indent="-171450">
              <a:buFont typeface="Wingdings" panose="05000000000000000000" pitchFamily="2" charset="2"/>
              <a:buChar char="§"/>
            </a:pPr>
            <a:r>
              <a:rPr lang="en-US" altLang="en-US" baseline="0" dirty="0" smtClean="0"/>
              <a:t>It is necessary to determine goals and objectives and identify courses of action that integrate the needs of the entire school community, including those of students and staff with disabilities and access and functional needs. </a:t>
            </a:r>
          </a:p>
          <a:p>
            <a:pPr marL="0" indent="0">
              <a:buFont typeface="Wingdings" panose="05000000000000000000" pitchFamily="2" charset="2"/>
              <a:buNone/>
            </a:pPr>
            <a:endParaRPr lang="en-US" altLang="en-US" baseline="0" dirty="0" smtClean="0"/>
          </a:p>
          <a:p>
            <a:pPr marL="171450" indent="-171450">
              <a:buFont typeface="Wingdings" panose="05000000000000000000" pitchFamily="2" charset="2"/>
              <a:buChar char="§"/>
            </a:pPr>
            <a:r>
              <a:rPr lang="en-US" altLang="en-US" baseline="0" dirty="0" smtClean="0"/>
              <a:t>Steps 3 and 4 will reveal a need for different cross-cutting functions that address various types of threats and hazards. </a:t>
            </a:r>
            <a:r>
              <a:rPr lang="en-US" altLang="en-US" dirty="0" smtClean="0"/>
              <a:t>These functions will be included in the functional annexes section of a school EOP.</a:t>
            </a:r>
          </a:p>
          <a:p>
            <a:pPr marL="0" indent="0">
              <a:buFont typeface="Wingdings" panose="05000000000000000000" pitchFamily="2" charset="2"/>
              <a:buNone/>
            </a:pPr>
            <a:endParaRPr lang="en-US" altLang="en-US" dirty="0" smtClean="0"/>
          </a:p>
          <a:p>
            <a:pPr marL="171450" indent="-171450">
              <a:buFont typeface="Wingdings" panose="05000000000000000000" pitchFamily="2" charset="2"/>
              <a:buChar char="§"/>
            </a:pPr>
            <a:r>
              <a:rPr lang="en-US" altLang="en-US" dirty="0" smtClean="0"/>
              <a:t>As a reminder, the traditional format of a school EOP has three major sections – the Basic Plan, the Functional Annexes, and the Threat- and Hazard-Specific Annexes:</a:t>
            </a:r>
          </a:p>
          <a:p>
            <a:pPr marL="628650" lvl="1" indent="-171450">
              <a:buFont typeface="Courier New" panose="02070309020205020404" pitchFamily="49" charset="0"/>
              <a:buChar char="o"/>
            </a:pPr>
            <a:r>
              <a:rPr lang="en-US" altLang="en-US" dirty="0" smtClean="0">
                <a:solidFill>
                  <a:srgbClr val="000000"/>
                </a:solidFill>
              </a:rPr>
              <a:t>The </a:t>
            </a:r>
            <a:r>
              <a:rPr lang="en-US" altLang="en-US" b="1" i="1" dirty="0" smtClean="0">
                <a:solidFill>
                  <a:srgbClr val="000000"/>
                </a:solidFill>
              </a:rPr>
              <a:t>Basic Plan </a:t>
            </a:r>
            <a:r>
              <a:rPr lang="en-US" altLang="en-US" dirty="0" smtClean="0">
                <a:solidFill>
                  <a:srgbClr val="000000"/>
                </a:solidFill>
              </a:rPr>
              <a:t>section of the school EOP provides an overview of the school’s approach to emergency operations. </a:t>
            </a:r>
          </a:p>
          <a:p>
            <a:pPr marL="685800" lvl="1" indent="-228600" eaLnBrk="1" hangingPunct="1">
              <a:spcBef>
                <a:spcPct val="0"/>
              </a:spcBef>
              <a:buFont typeface="Courier New" panose="02070309020205020404" pitchFamily="49" charset="0"/>
              <a:buChar char="o"/>
            </a:pPr>
            <a:r>
              <a:rPr lang="en-US" altLang="en-US" dirty="0" smtClean="0">
                <a:solidFill>
                  <a:srgbClr val="000000"/>
                </a:solidFill>
              </a:rPr>
              <a:t>The </a:t>
            </a:r>
            <a:r>
              <a:rPr lang="en-US" altLang="en-US" b="1" i="1" dirty="0" smtClean="0">
                <a:solidFill>
                  <a:srgbClr val="000000"/>
                </a:solidFill>
              </a:rPr>
              <a:t>Functional Annexes  </a:t>
            </a:r>
            <a:r>
              <a:rPr lang="en-US" altLang="en-US" dirty="0" smtClean="0">
                <a:solidFill>
                  <a:srgbClr val="000000"/>
                </a:solidFill>
              </a:rPr>
              <a:t>section details the goals, objectives, and courses of action of essential functions (e.g., evacuation, lockdown, communications) that apply across multiple threats or hazards. </a:t>
            </a:r>
            <a:endParaRPr lang="en-US" altLang="en-US" b="1" u="sng" dirty="0" smtClean="0">
              <a:solidFill>
                <a:srgbClr val="000000"/>
              </a:solidFill>
            </a:endParaRPr>
          </a:p>
          <a:p>
            <a:pPr marL="685800" lvl="1" indent="-228600" eaLnBrk="1" hangingPunct="1">
              <a:spcBef>
                <a:spcPct val="0"/>
              </a:spcBef>
              <a:buFont typeface="Courier New" panose="02070309020205020404" pitchFamily="49" charset="0"/>
              <a:buChar char="o"/>
            </a:pPr>
            <a:r>
              <a:rPr lang="en-US" altLang="en-US" dirty="0" smtClean="0">
                <a:solidFill>
                  <a:srgbClr val="000000"/>
                </a:solidFill>
              </a:rPr>
              <a:t>The </a:t>
            </a:r>
            <a:r>
              <a:rPr lang="en-US" altLang="en-US" b="1" i="1" dirty="0" smtClean="0">
                <a:solidFill>
                  <a:srgbClr val="000000"/>
                </a:solidFill>
              </a:rPr>
              <a:t>Threat- and Hazard-Specific Annexes  </a:t>
            </a:r>
            <a:r>
              <a:rPr lang="en-US" altLang="en-US" dirty="0" smtClean="0">
                <a:solidFill>
                  <a:srgbClr val="000000"/>
                </a:solidFill>
              </a:rPr>
              <a:t>section specifies the goals, objectives, and courses of action that a school will follow before during and after a particular type of threat or hazard </a:t>
            </a:r>
            <a:r>
              <a:rPr lang="fr-FR" altLang="en-US" dirty="0" smtClean="0">
                <a:solidFill>
                  <a:srgbClr val="000000"/>
                </a:solidFill>
              </a:rPr>
              <a:t>(e.g., hurricane, </a:t>
            </a:r>
            <a:r>
              <a:rPr lang="fr-FR" altLang="en-US" i="1" dirty="0" smtClean="0">
                <a:solidFill>
                  <a:srgbClr val="000000"/>
                </a:solidFill>
              </a:rPr>
              <a:t>active shooter situation</a:t>
            </a:r>
            <a:r>
              <a:rPr lang="fr-FR" altLang="en-US" dirty="0" smtClean="0">
                <a:solidFill>
                  <a:srgbClr val="000000"/>
                </a:solidFill>
              </a:rPr>
              <a:t>,</a:t>
            </a:r>
            <a:r>
              <a:rPr lang="fr-FR" altLang="en-US" baseline="0" dirty="0" smtClean="0">
                <a:solidFill>
                  <a:srgbClr val="000000"/>
                </a:solidFill>
              </a:rPr>
              <a:t> </a:t>
            </a:r>
            <a:r>
              <a:rPr lang="fr-FR" altLang="en-US" dirty="0" smtClean="0">
                <a:solidFill>
                  <a:srgbClr val="000000"/>
                </a:solidFill>
              </a:rPr>
              <a:t>fire). </a:t>
            </a:r>
          </a:p>
          <a:p>
            <a:pPr marL="685800" lvl="1" indent="-228600" eaLnBrk="1" hangingPunct="1">
              <a:spcBef>
                <a:spcPct val="0"/>
              </a:spcBef>
              <a:buFont typeface="Courier New" panose="02070309020205020404" pitchFamily="49" charset="0"/>
              <a:buChar char="o"/>
            </a:pPr>
            <a:endParaRPr lang="en-US" altLang="en-US" dirty="0" smtClean="0">
              <a:solidFill>
                <a:srgbClr val="000000"/>
              </a:solidFill>
            </a:endParaRPr>
          </a:p>
          <a:p>
            <a:pPr marL="171450" marR="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altLang="en-US" dirty="0" smtClean="0"/>
              <a:t>In the next set of slides, we are going to focus on how each of the functional annexes</a:t>
            </a:r>
            <a:r>
              <a:rPr lang="en-US" altLang="en-US" baseline="0" dirty="0" smtClean="0"/>
              <a:t> should integrate the needs of the entire school community. </a:t>
            </a:r>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16</a:t>
            </a:fld>
            <a:endParaRPr lang="en-US" dirty="0"/>
          </a:p>
        </p:txBody>
      </p:sp>
    </p:spTree>
    <p:extLst>
      <p:ext uri="{BB962C8B-B14F-4D97-AF65-F5344CB8AC3E}">
        <p14:creationId xmlns:p14="http://schemas.microsoft.com/office/powerpoint/2010/main" val="3781145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smtClean="0"/>
              <a:t>Your planning team should integrate the needs of students and staff with disabilities and access and functional needs into all</a:t>
            </a:r>
            <a:r>
              <a:rPr lang="en-US" sz="1200" baseline="0" dirty="0" smtClean="0"/>
              <a:t> functional annexes. </a:t>
            </a:r>
          </a:p>
          <a:p>
            <a:pPr marL="0" marR="0" indent="0" algn="l" defTabSz="4572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200" dirty="0" smtClean="0"/>
          </a:p>
          <a:p>
            <a:pPr marL="171450" indent="-171450" eaLnBrk="1" fontAlgn="auto" hangingPunct="1">
              <a:spcAft>
                <a:spcPts val="0"/>
              </a:spcAft>
              <a:buFont typeface="Wingdings" panose="05000000000000000000" pitchFamily="2" charset="2"/>
              <a:buChar char="§"/>
              <a:defRPr/>
            </a:pPr>
            <a:r>
              <a:rPr lang="en-US" dirty="0" smtClean="0"/>
              <a:t>Examples of issues to consider include:</a:t>
            </a:r>
          </a:p>
          <a:p>
            <a:pPr marL="628650" lvl="1" indent="-171450" eaLnBrk="1" fontAlgn="auto" hangingPunct="1">
              <a:spcAft>
                <a:spcPts val="0"/>
              </a:spcAft>
              <a:buFont typeface="Courier New" panose="02070309020205020404" pitchFamily="49" charset="0"/>
              <a:buChar char="o"/>
              <a:defRPr/>
            </a:pPr>
            <a:r>
              <a:rPr lang="en-US" dirty="0" smtClean="0"/>
              <a:t>Protection from injury;</a:t>
            </a:r>
          </a:p>
          <a:p>
            <a:pPr marL="628650" lvl="1" indent="-171450" eaLnBrk="1" fontAlgn="auto" hangingPunct="1">
              <a:spcAft>
                <a:spcPts val="0"/>
              </a:spcAft>
              <a:buFont typeface="Courier New" panose="02070309020205020404" pitchFamily="49" charset="0"/>
              <a:buChar char="o"/>
              <a:defRPr/>
            </a:pPr>
            <a:r>
              <a:rPr lang="en-US" dirty="0" smtClean="0"/>
              <a:t>Evacuation, lock-down, and shelter-in-place procedures;</a:t>
            </a:r>
          </a:p>
          <a:p>
            <a:pPr marL="628650" lvl="1" indent="-171450" eaLnBrk="1" fontAlgn="auto" hangingPunct="1">
              <a:spcAft>
                <a:spcPts val="0"/>
              </a:spcAft>
              <a:buFont typeface="Courier New" panose="02070309020205020404" pitchFamily="49" charset="0"/>
              <a:buChar char="o"/>
              <a:defRPr/>
            </a:pPr>
            <a:r>
              <a:rPr lang="en-US" dirty="0" smtClean="0"/>
              <a:t>Communication and transportation procedures; and</a:t>
            </a:r>
          </a:p>
          <a:p>
            <a:pPr marL="628650" lvl="1" indent="-171450" eaLnBrk="1" fontAlgn="auto" hangingPunct="1">
              <a:spcAft>
                <a:spcPts val="0"/>
              </a:spcAft>
              <a:buFont typeface="Courier New" panose="02070309020205020404" pitchFamily="49" charset="0"/>
              <a:buChar char="o"/>
              <a:defRPr/>
            </a:pPr>
            <a:r>
              <a:rPr lang="en-US" dirty="0" smtClean="0"/>
              <a:t>The handling of equipment, medication, and other necessary items. </a:t>
            </a:r>
          </a:p>
          <a:p>
            <a:pPr marL="457200" lvl="1" indent="0" eaLnBrk="1" fontAlgn="auto" hangingPunct="1">
              <a:spcAft>
                <a:spcPts val="0"/>
              </a:spcAft>
              <a:buFont typeface="Courier New" panose="02070309020205020404" pitchFamily="49" charset="0"/>
              <a:buNone/>
              <a:defRPr/>
            </a:pPr>
            <a:endParaRPr lang="en-US" dirty="0" smtClean="0"/>
          </a:p>
          <a:p>
            <a:pPr marL="171450" marR="0" indent="-17145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200" dirty="0" smtClean="0"/>
              <a:t>When developing procedures for each of these functional annexes, consider how, why, when, and where a particular procedure may affect different members of the entire school community, including individuals with disabilities and access and functional needs who may require:</a:t>
            </a:r>
          </a:p>
          <a:p>
            <a:pPr marL="628650" marR="0" lvl="1" indent="-1714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200" b="0" dirty="0" smtClean="0">
                <a:solidFill>
                  <a:schemeClr val="tx1"/>
                </a:solidFill>
              </a:rPr>
              <a:t>Medication; </a:t>
            </a:r>
          </a:p>
          <a:p>
            <a:pPr marL="628650" lvl="1" indent="-171450">
              <a:buFont typeface="Courier New" panose="02070309020205020404" pitchFamily="49" charset="0"/>
              <a:buChar char="o"/>
              <a:defRPr/>
            </a:pPr>
            <a:r>
              <a:rPr lang="en-US" sz="1200" b="0" dirty="0" smtClean="0">
                <a:solidFill>
                  <a:schemeClr val="tx1"/>
                </a:solidFill>
              </a:rPr>
              <a:t>Way-finding;</a:t>
            </a:r>
          </a:p>
          <a:p>
            <a:pPr marL="628650" lvl="1" indent="-171450">
              <a:buFont typeface="Courier New" panose="02070309020205020404" pitchFamily="49" charset="0"/>
              <a:buChar char="o"/>
              <a:defRPr/>
            </a:pPr>
            <a:r>
              <a:rPr lang="en-US" sz="1200" b="0" dirty="0" smtClean="0">
                <a:solidFill>
                  <a:schemeClr val="tx1"/>
                </a:solidFill>
              </a:rPr>
              <a:t>Evacuation assistance;</a:t>
            </a:r>
          </a:p>
          <a:p>
            <a:pPr marL="628650" lvl="1" indent="-171450">
              <a:buFont typeface="Courier New" panose="02070309020205020404" pitchFamily="49" charset="0"/>
              <a:buChar char="o"/>
              <a:defRPr/>
            </a:pPr>
            <a:r>
              <a:rPr lang="en-US" sz="1200" b="0" dirty="0" smtClean="0">
                <a:solidFill>
                  <a:schemeClr val="tx1"/>
                </a:solidFill>
              </a:rPr>
              <a:t>Personal assistance services;</a:t>
            </a:r>
            <a:r>
              <a:rPr lang="en-US" sz="1200" b="0" baseline="0" dirty="0" smtClean="0">
                <a:solidFill>
                  <a:schemeClr val="tx1"/>
                </a:solidFill>
              </a:rPr>
              <a:t> and</a:t>
            </a:r>
            <a:endParaRPr lang="en-US" sz="1200" b="0" dirty="0" smtClean="0">
              <a:solidFill>
                <a:schemeClr val="tx1"/>
              </a:solidFill>
            </a:endParaRPr>
          </a:p>
          <a:p>
            <a:pPr marL="628650" lvl="1" indent="-171450">
              <a:buFont typeface="Courier New" panose="02070309020205020404" pitchFamily="49" charset="0"/>
              <a:buChar char="o"/>
              <a:defRPr/>
            </a:pPr>
            <a:r>
              <a:rPr lang="en-US" sz="1200" b="0" dirty="0" smtClean="0">
                <a:solidFill>
                  <a:schemeClr val="tx1"/>
                </a:solidFill>
              </a:rPr>
              <a:t>Additional special assistance during traumatic events.</a:t>
            </a:r>
          </a:p>
          <a:p>
            <a:pPr marL="457200" lvl="1" indent="0">
              <a:buFont typeface="Courier New" panose="02070309020205020404" pitchFamily="49" charset="0"/>
              <a:buNone/>
              <a:defRPr/>
            </a:pPr>
            <a:endParaRPr lang="en-US" sz="1200" b="0" dirty="0" smtClean="0">
              <a:solidFill>
                <a:schemeClr val="tx1"/>
              </a:solidFill>
            </a:endParaRPr>
          </a:p>
          <a:p>
            <a:pPr marL="171450" lvl="0" indent="-171450">
              <a:buFont typeface="Wingdings" panose="05000000000000000000" pitchFamily="2" charset="2"/>
              <a:buChar char="§"/>
              <a:defRPr/>
            </a:pPr>
            <a:r>
              <a:rPr lang="en-US" sz="1200" b="0" kern="1200" dirty="0" smtClean="0">
                <a:solidFill>
                  <a:schemeClr val="tx1"/>
                </a:solidFill>
                <a:latin typeface="+mn-lt"/>
                <a:ea typeface="+mn-ea"/>
                <a:cs typeface="+mn-cs"/>
              </a:rPr>
              <a:t>The next several slides examine, in greater detail, considerations for some of the annexes.</a:t>
            </a:r>
          </a:p>
        </p:txBody>
      </p:sp>
      <p:sp>
        <p:nvSpPr>
          <p:cNvPr id="4" name="Slide Number Placeholder 3"/>
          <p:cNvSpPr>
            <a:spLocks noGrp="1"/>
          </p:cNvSpPr>
          <p:nvPr>
            <p:ph type="sldNum" sz="quarter" idx="10"/>
          </p:nvPr>
        </p:nvSpPr>
        <p:spPr/>
        <p:txBody>
          <a:bodyPr/>
          <a:lstStyle/>
          <a:p>
            <a:fld id="{EDB500F8-35F4-2241-B950-C32666226879}" type="slidenum">
              <a:rPr lang="en-US" smtClean="0"/>
              <a:pPr/>
              <a:t>17</a:t>
            </a:fld>
            <a:endParaRPr lang="en-US" dirty="0"/>
          </a:p>
        </p:txBody>
      </p:sp>
    </p:spTree>
    <p:extLst>
      <p:ext uri="{BB962C8B-B14F-4D97-AF65-F5344CB8AC3E}">
        <p14:creationId xmlns:p14="http://schemas.microsoft.com/office/powerpoint/2010/main" val="31820048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r>
              <a:rPr lang="en-US" altLang="en-US" dirty="0" smtClean="0"/>
              <a:t>This annex focuses on the courses of action that schools will execute to evacuate school buildings and grounds.</a:t>
            </a:r>
            <a:r>
              <a:rPr lang="en-US" altLang="en-US" baseline="0" dirty="0" smtClean="0"/>
              <a:t> Considerations for individuals with disabilities and access and functional needs include:</a:t>
            </a:r>
          </a:p>
          <a:p>
            <a:pPr marL="0" indent="0" eaLnBrk="1" hangingPunct="1">
              <a:spcBef>
                <a:spcPct val="0"/>
              </a:spcBef>
              <a:buFont typeface="Arial" panose="020B0604020202020204" pitchFamily="34" charset="0"/>
              <a:buNone/>
            </a:pPr>
            <a:endParaRPr lang="en-US" altLang="en-US" baseline="0" dirty="0" smtClean="0"/>
          </a:p>
          <a:p>
            <a:pPr marL="171450" lvl="0" indent="-171450" eaLnBrk="1" hangingPunct="1">
              <a:spcBef>
                <a:spcPct val="0"/>
              </a:spcBef>
              <a:buFont typeface="Wingdings" panose="05000000000000000000" pitchFamily="2" charset="2"/>
              <a:buChar char="§"/>
            </a:pPr>
            <a:r>
              <a:rPr lang="en-US" altLang="en-US" dirty="0" smtClean="0"/>
              <a:t>Not all individuals with access and functional needs related to mobility need to use wheelchairs; some may be able to navigate stairs easily but may have trouble operating door locks or latches with their hands or arms.</a:t>
            </a:r>
          </a:p>
          <a:p>
            <a:pPr marL="0" lvl="0" indent="0" eaLnBrk="1" hangingPunct="1">
              <a:spcBef>
                <a:spcPct val="0"/>
              </a:spcBef>
              <a:buFont typeface="Wingdings" panose="05000000000000000000" pitchFamily="2" charset="2"/>
              <a:buNone/>
            </a:pPr>
            <a:endParaRPr lang="en-US" altLang="en-US" dirty="0" smtClean="0"/>
          </a:p>
          <a:p>
            <a:pPr marL="171450" lvl="0" indent="-171450" eaLnBrk="1" hangingPunct="1">
              <a:spcBef>
                <a:spcPct val="0"/>
              </a:spcBef>
              <a:buFont typeface="Wingdings" panose="05000000000000000000" pitchFamily="2" charset="2"/>
              <a:buChar char="§"/>
            </a:pPr>
            <a:r>
              <a:rPr lang="en-US" altLang="en-US" dirty="0" smtClean="0"/>
              <a:t>While, under normal circumstances, a student with a visual impairment may be able to navigate a given exit route without assistance, such obstacles as tables and debris may interfere with his or her ability to navigate an exit route in an emergency. </a:t>
            </a:r>
          </a:p>
          <a:p>
            <a:pPr marL="0" lvl="0" indent="0" eaLnBrk="1" hangingPunct="1">
              <a:spcBef>
                <a:spcPct val="0"/>
              </a:spcBef>
              <a:buFont typeface="Wingdings" panose="05000000000000000000" pitchFamily="2" charset="2"/>
              <a:buNone/>
            </a:pPr>
            <a:endParaRPr lang="en-US" altLang="en-US" dirty="0" smtClean="0"/>
          </a:p>
          <a:p>
            <a:pPr marL="171450" lvl="0" indent="-171450" eaLnBrk="1" hangingPunct="1">
              <a:spcBef>
                <a:spcPct val="0"/>
              </a:spcBef>
              <a:buFont typeface="Wingdings" panose="05000000000000000000" pitchFamily="2" charset="2"/>
              <a:buChar char="§"/>
            </a:pPr>
            <a:r>
              <a:rPr lang="en-US" altLang="en-US" b="0" dirty="0" smtClean="0"/>
              <a:t>Special diet needs:</a:t>
            </a:r>
          </a:p>
          <a:p>
            <a:pPr marL="628650" lvl="1" indent="-171450" eaLnBrk="1" hangingPunct="1">
              <a:spcBef>
                <a:spcPct val="0"/>
              </a:spcBef>
              <a:buFont typeface="Courier New" panose="02070309020205020404" pitchFamily="49" charset="0"/>
              <a:buChar char="o"/>
              <a:defRPr/>
            </a:pPr>
            <a:r>
              <a:rPr lang="en-US" altLang="en-US" dirty="0" smtClean="0"/>
              <a:t>Consider special diet needs as part of the personal emergency evacuation plan.  A dietician needs to weigh in on this because the field encompasses numerous topics, from allergies to feeding tubes.</a:t>
            </a:r>
          </a:p>
          <a:p>
            <a:pPr marL="628650" lvl="1" indent="-171450" eaLnBrk="1" hangingPunct="1">
              <a:spcBef>
                <a:spcPct val="0"/>
              </a:spcBef>
              <a:buFont typeface="Courier New" panose="02070309020205020404" pitchFamily="49" charset="0"/>
              <a:buChar char="o"/>
              <a:defRPr/>
            </a:pPr>
            <a:r>
              <a:rPr lang="en-US" altLang="en-US" dirty="0" smtClean="0"/>
              <a:t>Students with disabilities or access and functional needs may not be able to consume the emergency food supplies. These students may not only need to be fed but may also be unable to chew solid foods. (Solid foods may have to be mixed with liquids or be processed in a blender. In this case, special high-calorie liquid foods will need to be used.)</a:t>
            </a:r>
          </a:p>
        </p:txBody>
      </p:sp>
      <p:sp>
        <p:nvSpPr>
          <p:cNvPr id="675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57F62F4-4F0A-40AC-8F11-6C29D42973F4}" type="slidenum">
              <a:rPr lang="en-US" altLang="en-US" smtClean="0">
                <a:solidFill>
                  <a:prstClr val="black"/>
                </a:solidFill>
              </a:rPr>
              <a:pPr fontAlgn="base">
                <a:spcBef>
                  <a:spcPct val="0"/>
                </a:spcBef>
                <a:spcAft>
                  <a:spcPct val="0"/>
                </a:spcAft>
                <a:defRPr/>
              </a:pPr>
              <a:t>18</a:t>
            </a:fld>
            <a:endParaRPr lang="en-US" altLang="en-US" dirty="0" smtClean="0">
              <a:solidFill>
                <a:prstClr val="black"/>
              </a:solidFill>
            </a:endParaRPr>
          </a:p>
        </p:txBody>
      </p:sp>
    </p:spTree>
    <p:extLst>
      <p:ext uri="{BB962C8B-B14F-4D97-AF65-F5344CB8AC3E}">
        <p14:creationId xmlns:p14="http://schemas.microsoft.com/office/powerpoint/2010/main" val="2344707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Go-kits are bags containing portable emergency supplies designed to be carried out during an evacuation.</a:t>
            </a:r>
          </a:p>
          <a:p>
            <a:pPr marL="0" marR="0" indent="0" algn="l" defTabSz="457200" rtl="0" eaLnBrk="1" fontAlgn="auto" latinLnBrk="0" hangingPunct="1">
              <a:lnSpc>
                <a:spcPct val="100000"/>
              </a:lnSpc>
              <a:spcBef>
                <a:spcPct val="0"/>
              </a:spcBef>
              <a:spcAft>
                <a:spcPts val="0"/>
              </a:spcAft>
              <a:buClrTx/>
              <a:buSzTx/>
              <a:buFont typeface="Wingdings" panose="05000000000000000000" pitchFamily="2" charset="2"/>
              <a:buNone/>
              <a:tabLst/>
              <a:defRPr/>
            </a:pPr>
            <a:endParaRPr lang="en-US" altLang="en-US" baseline="0" dirty="0" smtClean="0"/>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Backpacks and buckets are often turned into go-kits, because these can be easily carried out of a school by students and staff. The number of items inside go-kits should be kept to an absolute minimum, containing only the essential items required for survival.</a:t>
            </a:r>
          </a:p>
          <a:p>
            <a:pPr marL="0" marR="0" indent="0" algn="l" defTabSz="457200" rtl="0" eaLnBrk="1" fontAlgn="auto" latinLnBrk="0" hangingPunct="1">
              <a:lnSpc>
                <a:spcPct val="100000"/>
              </a:lnSpc>
              <a:spcBef>
                <a:spcPct val="0"/>
              </a:spcBef>
              <a:spcAft>
                <a:spcPts val="0"/>
              </a:spcAft>
              <a:buClrTx/>
              <a:buSzTx/>
              <a:buFont typeface="Wingdings" panose="05000000000000000000" pitchFamily="2" charset="2"/>
              <a:buNone/>
              <a:tabLst/>
              <a:defRPr/>
            </a:pPr>
            <a:endParaRPr lang="en-US" altLang="en-US" dirty="0" smtClean="0"/>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Go-kits should be stored in a secure, readily accessible location.</a:t>
            </a:r>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endParaRPr lang="en-US" altLang="en-US" dirty="0" smtClean="0"/>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A go-kit may include such unique supplies as:</a:t>
            </a:r>
          </a:p>
          <a:p>
            <a:pPr marL="628650" marR="0" lvl="1" indent="-171450" algn="l" defTabSz="4572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altLang="en-US" dirty="0" smtClean="0"/>
              <a:t>Tailored feeding utensils, a manual can opener, special food, medical tubing, or a blender;</a:t>
            </a:r>
          </a:p>
          <a:p>
            <a:pPr marL="628650" marR="0" lvl="1" indent="-171450" algn="l" defTabSz="457200" rtl="0" eaLnBrk="1" fontAlgn="auto" latinLnBrk="0" hangingPunct="1">
              <a:lnSpc>
                <a:spcPct val="100000"/>
              </a:lnSpc>
              <a:spcBef>
                <a:spcPct val="0"/>
              </a:spcBef>
              <a:spcAft>
                <a:spcPts val="0"/>
              </a:spcAft>
              <a:buClrTx/>
              <a:buSzTx/>
              <a:buFont typeface="Courier New" panose="02070309020205020404" pitchFamily="49" charset="0"/>
              <a:buChar char="o"/>
              <a:tabLst/>
              <a:defRPr/>
            </a:pPr>
            <a:r>
              <a:rPr lang="en-US" altLang="en-US" dirty="0" smtClean="0"/>
              <a:t>Extra hearing aid batteries;</a:t>
            </a:r>
          </a:p>
          <a:p>
            <a:pPr marL="628650" lvl="1" indent="-171450" eaLnBrk="1" hangingPunct="1">
              <a:spcBef>
                <a:spcPct val="0"/>
              </a:spcBef>
              <a:buFont typeface="Courier New" panose="02070309020205020404" pitchFamily="49" charset="0"/>
              <a:buChar char="o"/>
              <a:defRPr/>
            </a:pPr>
            <a:r>
              <a:rPr lang="en-US" altLang="en-US" dirty="0" smtClean="0"/>
              <a:t>Special toileting and hygiene equipment; </a:t>
            </a:r>
          </a:p>
          <a:p>
            <a:pPr marL="628650" lvl="1" indent="-171450" eaLnBrk="1" hangingPunct="1">
              <a:spcBef>
                <a:spcPct val="0"/>
              </a:spcBef>
              <a:buFont typeface="Courier New" panose="02070309020205020404" pitchFamily="49" charset="0"/>
              <a:buChar char="o"/>
              <a:defRPr/>
            </a:pPr>
            <a:r>
              <a:rPr lang="en-US" altLang="en-US" dirty="0" smtClean="0"/>
              <a:t>Games, activities, and books; and</a:t>
            </a:r>
          </a:p>
          <a:p>
            <a:pPr marL="628650" lvl="1" indent="-171450" eaLnBrk="1" hangingPunct="1">
              <a:spcBef>
                <a:spcPct val="0"/>
              </a:spcBef>
              <a:buFont typeface="Courier New" panose="02070309020205020404" pitchFamily="49" charset="0"/>
              <a:buChar char="o"/>
              <a:defRPr/>
            </a:pPr>
            <a:r>
              <a:rPr lang="en-US" altLang="en-US" dirty="0" smtClean="0"/>
              <a:t>When applicable, a 72-hour supply of food for service animals.</a:t>
            </a:r>
          </a:p>
          <a:p>
            <a:pPr marL="628650" lvl="1" indent="-171450" eaLnBrk="1" hangingPunct="1">
              <a:spcBef>
                <a:spcPct val="0"/>
              </a:spcBef>
              <a:buFont typeface="Courier New" panose="02070309020205020404" pitchFamily="49" charset="0"/>
              <a:buChar char="o"/>
              <a:defRPr/>
            </a:pPr>
            <a:endParaRPr lang="en-US" altLang="en-US" b="1" dirty="0" smtClean="0"/>
          </a:p>
          <a:p>
            <a:pPr marL="0" indent="0" eaLnBrk="1" hangingPunct="1">
              <a:spcBef>
                <a:spcPct val="0"/>
              </a:spcBef>
              <a:buFont typeface="Arial"/>
              <a:buNone/>
              <a:defRPr/>
            </a:pPr>
            <a:r>
              <a:rPr lang="en-US" altLang="en-US" b="1" dirty="0" smtClean="0"/>
              <a:t>Question for participants: </a:t>
            </a:r>
          </a:p>
          <a:p>
            <a:pPr marL="0" indent="0" eaLnBrk="1" hangingPunct="1">
              <a:spcBef>
                <a:spcPct val="0"/>
              </a:spcBef>
              <a:buFont typeface="Arial"/>
              <a:buNone/>
              <a:defRPr/>
            </a:pPr>
            <a:r>
              <a:rPr lang="en-US" altLang="en-US" b="0" dirty="0" smtClean="0"/>
              <a:t>What other items should be included in a go-kit?</a:t>
            </a:r>
            <a:endParaRPr lang="en-US" b="0"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19</a:t>
            </a:fld>
            <a:endParaRPr lang="en-US" dirty="0"/>
          </a:p>
        </p:txBody>
      </p:sp>
    </p:spTree>
    <p:extLst>
      <p:ext uri="{BB962C8B-B14F-4D97-AF65-F5344CB8AC3E}">
        <p14:creationId xmlns:p14="http://schemas.microsoft.com/office/powerpoint/2010/main" val="2244160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The Lockdown Annex is put into action when an immediate threat of violence is present in or immediately around the school. When establishing the courses of action for a lockdown, the school planning team should take into account these considerations for students and staff with disabilities and access and functional needs:</a:t>
            </a:r>
          </a:p>
          <a:p>
            <a:pPr eaLnBrk="1" hangingPunct="1">
              <a:spcBef>
                <a:spcPct val="0"/>
              </a:spcBef>
            </a:pPr>
            <a:endParaRPr lang="en-US" altLang="en-US" dirty="0" smtClean="0"/>
          </a:p>
          <a:p>
            <a:pPr marL="171450" indent="-171450" eaLnBrk="1" hangingPunct="1">
              <a:spcBef>
                <a:spcPct val="0"/>
              </a:spcBef>
              <a:buFont typeface="Wingdings" panose="05000000000000000000" pitchFamily="2" charset="2"/>
              <a:buChar char="§"/>
            </a:pPr>
            <a:r>
              <a:rPr lang="en-US" altLang="en-US" dirty="0" smtClean="0"/>
              <a:t>Classroom size</a:t>
            </a:r>
            <a:r>
              <a:rPr lang="en-US" altLang="en-US" baseline="0" dirty="0" smtClean="0"/>
              <a:t> </a:t>
            </a:r>
            <a:r>
              <a:rPr lang="en-US" altLang="en-US" dirty="0" smtClean="0"/>
              <a:t>must be large enough to allow students and staff to move away from windows and doors.</a:t>
            </a:r>
          </a:p>
          <a:p>
            <a:pPr marL="171450" indent="-171450" eaLnBrk="1" hangingPunct="1">
              <a:spcBef>
                <a:spcPct val="0"/>
              </a:spcBef>
              <a:buFont typeface="Wingdings" panose="05000000000000000000" pitchFamily="2" charset="2"/>
              <a:buChar char="§"/>
            </a:pPr>
            <a:r>
              <a:rPr lang="en-US" altLang="en-US" baseline="0" dirty="0" smtClean="0"/>
              <a:t>Students with mobility impairments should be moved into the interior of the classroom.</a:t>
            </a:r>
            <a:endParaRPr lang="en-US" altLang="en-US" dirty="0" smtClean="0"/>
          </a:p>
        </p:txBody>
      </p:sp>
      <p:sp>
        <p:nvSpPr>
          <p:cNvPr id="686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483DCB9-366B-4370-B55E-ECDDD8800DE1}" type="slidenum">
              <a:rPr lang="en-US" altLang="en-US" smtClean="0">
                <a:solidFill>
                  <a:prstClr val="black"/>
                </a:solidFill>
              </a:rPr>
              <a:pPr fontAlgn="base">
                <a:spcBef>
                  <a:spcPct val="0"/>
                </a:spcBef>
                <a:spcAft>
                  <a:spcPct val="0"/>
                </a:spcAft>
                <a:defRPr/>
              </a:pPr>
              <a:t>20</a:t>
            </a:fld>
            <a:endParaRPr lang="en-US" altLang="en-US" dirty="0" smtClean="0">
              <a:solidFill>
                <a:prstClr val="black"/>
              </a:solidFill>
            </a:endParaRPr>
          </a:p>
        </p:txBody>
      </p:sp>
    </p:spTree>
    <p:extLst>
      <p:ext uri="{BB962C8B-B14F-4D97-AF65-F5344CB8AC3E}">
        <p14:creationId xmlns:p14="http://schemas.microsoft.com/office/powerpoint/2010/main" val="485288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50000"/>
              </a:spcBef>
            </a:pPr>
            <a:r>
              <a:rPr lang="en-US" altLang="en-US" b="1" dirty="0" smtClean="0"/>
              <a:t>Sources for figures:</a:t>
            </a:r>
          </a:p>
          <a:p>
            <a:pPr eaLnBrk="1" hangingPunct="1">
              <a:spcBef>
                <a:spcPct val="50000"/>
              </a:spcBef>
            </a:pPr>
            <a:endParaRPr lang="en-US" altLang="en-US" dirty="0" smtClean="0"/>
          </a:p>
          <a:p>
            <a:pPr eaLnBrk="1" hangingPunct="1">
              <a:spcBef>
                <a:spcPct val="50000"/>
              </a:spcBef>
            </a:pPr>
            <a:r>
              <a:rPr lang="en-US" altLang="en-US" i="1" dirty="0" smtClean="0"/>
              <a:t>U.S. Department of Education, National Center for Education Statistics (2013). Fast Facts: Students with Disabilities. </a:t>
            </a:r>
            <a:r>
              <a:rPr lang="en-US" altLang="en-US" dirty="0" smtClean="0"/>
              <a:t>Available at </a:t>
            </a:r>
            <a:r>
              <a:rPr lang="en-US" altLang="en-US" dirty="0" smtClean="0">
                <a:hlinkClick r:id="rId3"/>
              </a:rPr>
              <a:t>http://nces.ed.gov/fastfacts/display.asp?id=64</a:t>
            </a:r>
            <a:endParaRPr lang="en-US" altLang="en-US" i="1" baseline="30000" dirty="0" smtClean="0"/>
          </a:p>
          <a:p>
            <a:pPr eaLnBrk="1" hangingPunct="1">
              <a:spcBef>
                <a:spcPct val="50000"/>
              </a:spcBef>
            </a:pPr>
            <a:r>
              <a:rPr lang="en-US" altLang="en-US" i="1" dirty="0" smtClean="0"/>
              <a:t>U.S. Department of Education, National Center for Education Statistics (2012). Digest of Education Statistics, 2011 (NCES 2012-001), Chapter 2. </a:t>
            </a:r>
            <a:r>
              <a:rPr lang="en-US" altLang="en-US" dirty="0" smtClean="0"/>
              <a:t>Available at </a:t>
            </a:r>
            <a:r>
              <a:rPr lang="en-US" altLang="en-US" dirty="0" smtClean="0">
                <a:hlinkClick r:id="rId3"/>
              </a:rPr>
              <a:t>http://nces.ed.gov/fastfacts/display.asp?id=64</a:t>
            </a:r>
            <a:endParaRPr lang="en-US" altLang="en-US" dirty="0" smtClean="0"/>
          </a:p>
          <a:p>
            <a:pPr eaLnBrk="1" hangingPunct="1">
              <a:spcBef>
                <a:spcPct val="50000"/>
              </a:spcBef>
            </a:pPr>
            <a:r>
              <a:rPr lang="en-US" altLang="en-US" i="1" dirty="0" smtClean="0"/>
              <a:t>U.S. Department of Education, National Center for Education Statistics (2013). Fast Facts: Students with Disabilities, Inclusion of. Digest of Education Statistics, 2011 (NCES 2012-001), Chapter 2. </a:t>
            </a:r>
            <a:r>
              <a:rPr lang="en-US" altLang="en-US" dirty="0" smtClean="0"/>
              <a:t>Available at </a:t>
            </a:r>
            <a:r>
              <a:rPr lang="en-US" altLang="en-US" dirty="0" smtClean="0">
                <a:hlinkClick r:id="rId4"/>
              </a:rPr>
              <a:t>http://nces.ed.gov/fastfacts/display.asp?id=59</a:t>
            </a:r>
            <a:endParaRPr lang="en-US" altLang="en-US" sz="1400" dirty="0" smtClean="0"/>
          </a:p>
          <a:p>
            <a:pPr eaLnBrk="1" hangingPunct="1">
              <a:spcBef>
                <a:spcPct val="0"/>
              </a:spcBef>
            </a:pPr>
            <a:endParaRPr lang="en-US" altLang="en-US" dirty="0" smtClean="0"/>
          </a:p>
        </p:txBody>
      </p:sp>
      <p:sp>
        <p:nvSpPr>
          <p:cNvPr id="512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0A4C43A-DA83-45E2-9AFE-98ED41FE3D4C}" type="slidenum">
              <a:rPr lang="en-US" altLang="en-US" smtClean="0"/>
              <a:pPr fontAlgn="base">
                <a:spcBef>
                  <a:spcPct val="0"/>
                </a:spcBef>
                <a:spcAft>
                  <a:spcPct val="0"/>
                </a:spcAft>
                <a:defRPr/>
              </a:pPr>
              <a:t>3</a:t>
            </a:fld>
            <a:endParaRPr lang="en-US" altLang="en-US" dirty="0" smtClean="0"/>
          </a:p>
        </p:txBody>
      </p:sp>
    </p:spTree>
    <p:extLst>
      <p:ext uri="{BB962C8B-B14F-4D97-AF65-F5344CB8AC3E}">
        <p14:creationId xmlns:p14="http://schemas.microsoft.com/office/powerpoint/2010/main" val="36293361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10000"/>
              </a:spcBef>
              <a:spcAft>
                <a:spcPct val="10000"/>
              </a:spcAft>
              <a:buFont typeface="Wingdings" panose="05000000000000000000" pitchFamily="2" charset="2"/>
              <a:buChar char="§"/>
              <a:defRPr/>
            </a:pPr>
            <a:r>
              <a:rPr lang="en-US" altLang="en-US" dirty="0" smtClean="0"/>
              <a:t>The Shelter-in-Place Annex is activated when students and staff must remain indoors for a given period of time due to inclement weather or a chemical, biological, radiological, or terrorist threat.</a:t>
            </a:r>
          </a:p>
          <a:p>
            <a:pPr marL="0" indent="0" eaLnBrk="1" hangingPunct="1">
              <a:spcBef>
                <a:spcPct val="10000"/>
              </a:spcBef>
              <a:spcAft>
                <a:spcPct val="10000"/>
              </a:spcAft>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Since air conditioning is often turned off during a shelter-in-place response, some students with breathing difficulties or sensitivity to heat may be especially challenged. </a:t>
            </a:r>
          </a:p>
          <a:p>
            <a:pPr marL="0" indent="0" eaLnBrk="1" hangingPunct="1">
              <a:spcBef>
                <a:spcPct val="0"/>
              </a:spcBef>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Other</a:t>
            </a:r>
            <a:r>
              <a:rPr lang="en-US" altLang="en-US" baseline="0" dirty="0" smtClean="0"/>
              <a:t> considerations include:</a:t>
            </a:r>
            <a:endParaRPr lang="en-US" altLang="en-US" dirty="0" smtClean="0"/>
          </a:p>
          <a:p>
            <a:pPr marL="628650" lvl="1" indent="-171450" eaLnBrk="1" fontAlgn="auto" hangingPunct="1">
              <a:spcAft>
                <a:spcPts val="0"/>
              </a:spcAft>
              <a:buFont typeface="Courier New" panose="02070309020205020404" pitchFamily="49" charset="0"/>
              <a:buChar char="o"/>
              <a:defRPr/>
            </a:pPr>
            <a:r>
              <a:rPr lang="en-US" sz="1200" dirty="0" smtClean="0"/>
              <a:t>Access to toilets;</a:t>
            </a:r>
          </a:p>
          <a:p>
            <a:pPr marL="628650" lvl="1" indent="-171450" eaLnBrk="1" fontAlgn="auto" hangingPunct="1">
              <a:spcAft>
                <a:spcPts val="0"/>
              </a:spcAft>
              <a:buFont typeface="Courier New" panose="02070309020205020404" pitchFamily="49" charset="0"/>
              <a:buChar char="o"/>
              <a:defRPr/>
            </a:pPr>
            <a:r>
              <a:rPr lang="en-US" sz="1200" dirty="0" smtClean="0"/>
              <a:t>Availability of medications;</a:t>
            </a:r>
          </a:p>
          <a:p>
            <a:pPr marL="628650" lvl="1" indent="-171450" eaLnBrk="1" fontAlgn="auto" hangingPunct="1">
              <a:spcAft>
                <a:spcPts val="0"/>
              </a:spcAft>
              <a:buFont typeface="Courier New" panose="02070309020205020404" pitchFamily="49" charset="0"/>
              <a:buChar char="o"/>
              <a:defRPr/>
            </a:pPr>
            <a:r>
              <a:rPr lang="en-US" sz="1200" dirty="0" smtClean="0"/>
              <a:t>Food and necessary feeding equipment are accessible;</a:t>
            </a:r>
          </a:p>
          <a:p>
            <a:pPr marL="628650" lvl="1" indent="-171450" eaLnBrk="1" fontAlgn="auto" hangingPunct="1">
              <a:spcAft>
                <a:spcPts val="0"/>
              </a:spcAft>
              <a:buFont typeface="Courier New" panose="02070309020205020404" pitchFamily="49" charset="0"/>
              <a:buChar char="o"/>
              <a:defRPr/>
            </a:pPr>
            <a:r>
              <a:rPr lang="en-US" sz="1200" dirty="0" smtClean="0"/>
              <a:t>Accommodations</a:t>
            </a:r>
            <a:r>
              <a:rPr lang="en-US" sz="1200" baseline="0" dirty="0" smtClean="0"/>
              <a:t> have been made for s</a:t>
            </a:r>
            <a:r>
              <a:rPr lang="en-US" sz="1200" dirty="0" smtClean="0"/>
              <a:t>ervice animals;</a:t>
            </a:r>
          </a:p>
          <a:p>
            <a:pPr marL="628650" lvl="1" indent="-171450" eaLnBrk="1" fontAlgn="auto" hangingPunct="1">
              <a:spcAft>
                <a:spcPts val="0"/>
              </a:spcAft>
              <a:buFont typeface="Courier New" panose="02070309020205020404" pitchFamily="49" charset="0"/>
              <a:buChar char="o"/>
              <a:defRPr/>
            </a:pPr>
            <a:r>
              <a:rPr lang="en-US" sz="1200" dirty="0" smtClean="0"/>
              <a:t>Appropriate activities for keeping students occupied are</a:t>
            </a:r>
            <a:r>
              <a:rPr lang="en-US" sz="1200" baseline="0" dirty="0" smtClean="0"/>
              <a:t> on-hand; and</a:t>
            </a:r>
            <a:endParaRPr lang="en-US" sz="1200" dirty="0" smtClean="0"/>
          </a:p>
          <a:p>
            <a:pPr marL="628650" lvl="1" indent="-171450" eaLnBrk="1" fontAlgn="auto" hangingPunct="1">
              <a:spcAft>
                <a:spcPts val="0"/>
              </a:spcAft>
              <a:buFont typeface="Courier New" panose="02070309020205020404" pitchFamily="49" charset="0"/>
              <a:buChar char="o"/>
              <a:defRPr/>
            </a:pPr>
            <a:r>
              <a:rPr lang="en-US" sz="1200" dirty="0" smtClean="0"/>
              <a:t>Staff-to-student ratio is appropriate for extended stay in classroom.</a:t>
            </a:r>
          </a:p>
          <a:p>
            <a:pPr eaLnBrk="1" hangingPunct="1">
              <a:spcBef>
                <a:spcPct val="0"/>
              </a:spcBef>
              <a:defRPr/>
            </a:pPr>
            <a:endParaRPr lang="en-US" altLang="en-US" dirty="0" smtClean="0"/>
          </a:p>
        </p:txBody>
      </p:sp>
      <p:sp>
        <p:nvSpPr>
          <p:cNvPr id="696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63192A4-33A7-44A4-8921-548FF773A280}" type="slidenum">
              <a:rPr lang="en-US" altLang="en-US" smtClean="0">
                <a:solidFill>
                  <a:prstClr val="black"/>
                </a:solidFill>
              </a:rPr>
              <a:pPr fontAlgn="base">
                <a:spcBef>
                  <a:spcPct val="0"/>
                </a:spcBef>
                <a:spcAft>
                  <a:spcPct val="0"/>
                </a:spcAft>
                <a:defRPr/>
              </a:pPr>
              <a:t>21</a:t>
            </a:fld>
            <a:endParaRPr lang="en-US" altLang="en-US" dirty="0" smtClean="0">
              <a:solidFill>
                <a:prstClr val="black"/>
              </a:solidFill>
            </a:endParaRPr>
          </a:p>
        </p:txBody>
      </p:sp>
    </p:spTree>
    <p:extLst>
      <p:ext uri="{BB962C8B-B14F-4D97-AF65-F5344CB8AC3E}">
        <p14:creationId xmlns:p14="http://schemas.microsoft.com/office/powerpoint/2010/main" val="31929352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 typeface="Wingdings" panose="05000000000000000000" pitchFamily="2" charset="2"/>
              <a:buChar char="§"/>
            </a:pPr>
            <a:r>
              <a:rPr lang="en-US" altLang="en-US" dirty="0" smtClean="0"/>
              <a:t>The Communications and Warning Annex includes internal and external communication and coordination protocols to be executed prior to and following emergencies and disasters. </a:t>
            </a:r>
          </a:p>
          <a:p>
            <a:pPr marL="0" indent="0" eaLnBrk="1" hangingPunct="1">
              <a:spcBef>
                <a:spcPct val="0"/>
              </a:spcBef>
              <a:buFont typeface="Wingdings" panose="05000000000000000000" pitchFamily="2" charset="2"/>
              <a:buNone/>
            </a:pPr>
            <a:endParaRPr lang="en-US" altLang="en-US" baseline="0" dirty="0" smtClean="0"/>
          </a:p>
          <a:p>
            <a:pPr marL="171450" indent="-171450" eaLnBrk="1" hangingPunct="1">
              <a:spcBef>
                <a:spcPct val="0"/>
              </a:spcBef>
              <a:buFont typeface="Wingdings" panose="05000000000000000000" pitchFamily="2" charset="2"/>
              <a:buChar char="§"/>
            </a:pPr>
            <a:r>
              <a:rPr lang="en-US" altLang="en-US" baseline="0" dirty="0" smtClean="0"/>
              <a:t>The emergency planning team should establish communication systems to alert all students and staff, including those with disabilities and access and functional needs, to emergencies by using:</a:t>
            </a:r>
          </a:p>
          <a:p>
            <a:pPr marL="628650" lvl="1" indent="-171450" eaLnBrk="1" hangingPunct="1">
              <a:spcBef>
                <a:spcPct val="0"/>
              </a:spcBef>
              <a:buFont typeface="Courier New" panose="02070309020205020404" pitchFamily="49" charset="0"/>
              <a:buChar char="o"/>
            </a:pPr>
            <a:r>
              <a:rPr lang="en-US" altLang="en-US" baseline="0" dirty="0" smtClean="0"/>
              <a:t>Visual aids;</a:t>
            </a:r>
          </a:p>
          <a:p>
            <a:pPr marL="628650" lvl="1" indent="-171450" eaLnBrk="1" hangingPunct="1">
              <a:spcBef>
                <a:spcPct val="0"/>
              </a:spcBef>
              <a:buFont typeface="Courier New" panose="02070309020205020404" pitchFamily="49" charset="0"/>
              <a:buChar char="o"/>
            </a:pPr>
            <a:r>
              <a:rPr lang="en-US" altLang="en-US" baseline="0" dirty="0" smtClean="0"/>
              <a:t>Sign language;</a:t>
            </a:r>
          </a:p>
          <a:p>
            <a:pPr marL="628650" lvl="1" indent="-171450" eaLnBrk="1" hangingPunct="1">
              <a:spcBef>
                <a:spcPct val="0"/>
              </a:spcBef>
              <a:buFont typeface="Courier New" panose="02070309020205020404" pitchFamily="49" charset="0"/>
              <a:buChar char="o"/>
            </a:pPr>
            <a:r>
              <a:rPr lang="en-US" altLang="en-US" baseline="0" dirty="0" smtClean="0"/>
              <a:t>Large print signage; and</a:t>
            </a:r>
          </a:p>
          <a:p>
            <a:pPr marL="628650" lvl="1" indent="-171450" eaLnBrk="1" hangingPunct="1">
              <a:spcBef>
                <a:spcPct val="0"/>
              </a:spcBef>
              <a:buFont typeface="Courier New" panose="02070309020205020404" pitchFamily="49" charset="0"/>
              <a:buChar char="o"/>
            </a:pPr>
            <a:r>
              <a:rPr lang="en-US" altLang="en-US" baseline="0" dirty="0" smtClean="0"/>
              <a:t>Alarm systems (audible, visual).</a:t>
            </a:r>
          </a:p>
          <a:p>
            <a:pPr marL="0" indent="0" eaLnBrk="1" hangingPunct="1">
              <a:spcBef>
                <a:spcPct val="0"/>
              </a:spcBef>
              <a:buFont typeface="Wingdings" panose="05000000000000000000" pitchFamily="2" charset="2"/>
              <a:buNone/>
            </a:pPr>
            <a:endParaRPr lang="en-US" altLang="en-US" baseline="0" dirty="0" smtClean="0"/>
          </a:p>
          <a:p>
            <a:pPr marL="171450" indent="-171450" eaLnBrk="1" hangingPunct="1">
              <a:spcBef>
                <a:spcPct val="0"/>
              </a:spcBef>
              <a:buFont typeface="Wingdings" panose="05000000000000000000" pitchFamily="2" charset="2"/>
              <a:buChar char="§"/>
            </a:pPr>
            <a:r>
              <a:rPr lang="en-US" altLang="en-US" dirty="0" smtClean="0"/>
              <a:t>Thorough planning will result in a more effective and efficient response, helping to ensure that all students and staff are cared for appropriately.</a:t>
            </a:r>
          </a:p>
        </p:txBody>
      </p:sp>
      <p:sp>
        <p:nvSpPr>
          <p:cNvPr id="706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031D79B-EB0E-47E1-95FF-CBE626B39A1C}" type="slidenum">
              <a:rPr lang="en-US" altLang="en-US" smtClean="0">
                <a:solidFill>
                  <a:prstClr val="black"/>
                </a:solidFill>
              </a:rPr>
              <a:pPr fontAlgn="base">
                <a:spcBef>
                  <a:spcPct val="0"/>
                </a:spcBef>
                <a:spcAft>
                  <a:spcPct val="0"/>
                </a:spcAft>
                <a:defRPr/>
              </a:pPr>
              <a:t>22</a:t>
            </a:fld>
            <a:endParaRPr lang="en-US" altLang="en-US" dirty="0" smtClean="0">
              <a:solidFill>
                <a:prstClr val="black"/>
              </a:solidFill>
            </a:endParaRPr>
          </a:p>
        </p:txBody>
      </p:sp>
    </p:spTree>
    <p:extLst>
      <p:ext uri="{BB962C8B-B14F-4D97-AF65-F5344CB8AC3E}">
        <p14:creationId xmlns:p14="http://schemas.microsoft.com/office/powerpoint/2010/main" val="4309396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defTabSz="914400" eaLnBrk="1" hangingPunct="1">
              <a:buFont typeface="Arial" panose="020B0604020202020204" pitchFamily="34" charset="0"/>
              <a:buNone/>
              <a:defRPr/>
            </a:pPr>
            <a:r>
              <a:rPr lang="en-US" altLang="en-US" dirty="0" smtClean="0">
                <a:solidFill>
                  <a:srgbClr val="000000"/>
                </a:solidFill>
                <a:latin typeface="Arial" charset="0"/>
              </a:rPr>
              <a:t>Considerations for creating a Family Reunification Annex to address the needs of the entire school community, including students, staff, and families with disabilities and access and functional needs:</a:t>
            </a:r>
          </a:p>
          <a:p>
            <a:pPr marL="0" indent="0" defTabSz="914400" eaLnBrk="1" hangingPunct="1">
              <a:buFont typeface="Arial" panose="020B0604020202020204" pitchFamily="34" charset="0"/>
              <a:buNone/>
              <a:defRPr/>
            </a:pPr>
            <a:endParaRPr lang="en-US" altLang="en-US" dirty="0" smtClean="0">
              <a:solidFill>
                <a:srgbClr val="000000"/>
              </a:solidFill>
              <a:latin typeface="Arial" charset="0"/>
            </a:endParaRPr>
          </a:p>
          <a:p>
            <a:pPr marL="171450" indent="-171450" defTabSz="914400" eaLnBrk="1" hangingPunct="1">
              <a:buFont typeface="Wingdings" panose="05000000000000000000" pitchFamily="2" charset="2"/>
              <a:buChar char="§"/>
              <a:defRPr/>
            </a:pPr>
            <a:r>
              <a:rPr lang="en-US" altLang="en-US" dirty="0" smtClean="0">
                <a:solidFill>
                  <a:srgbClr val="000000"/>
                </a:solidFill>
                <a:latin typeface="Arial" charset="0"/>
              </a:rPr>
              <a:t>Reunification can be one of the most difficult aspects of an emergency response to execute because parents and guardians are anxious to reunite with their children immediately so that they can ensure their safety.</a:t>
            </a:r>
          </a:p>
          <a:p>
            <a:pPr marL="171450" indent="-171450" defTabSz="914400" eaLnBrk="1" hangingPunct="1">
              <a:buFont typeface="Wingdings" panose="05000000000000000000" pitchFamily="2" charset="2"/>
              <a:buChar char="§"/>
              <a:defRPr/>
            </a:pPr>
            <a:r>
              <a:rPr lang="en-US" altLang="en-US" dirty="0" smtClean="0">
                <a:solidFill>
                  <a:srgbClr val="000000"/>
                </a:solidFill>
                <a:latin typeface="Arial" charset="0"/>
              </a:rPr>
              <a:t>Use school personnel who have met and know students and parents by face and name (e.g., a school secretary).</a:t>
            </a:r>
          </a:p>
          <a:p>
            <a:pPr marL="171450" indent="-171450" defTabSz="914400" eaLnBrk="1" hangingPunct="1">
              <a:buFont typeface="Wingdings" panose="05000000000000000000" pitchFamily="2" charset="2"/>
              <a:buChar char="§"/>
              <a:defRPr/>
            </a:pPr>
            <a:r>
              <a:rPr lang="en-US" altLang="en-US" dirty="0" smtClean="0">
                <a:solidFill>
                  <a:srgbClr val="000000"/>
                </a:solidFill>
                <a:latin typeface="Arial" charset="0"/>
              </a:rPr>
              <a:t>Have a documentation procedure in place that includes the time and date of pick up as well as the signature of the persons to whom students were released. Have a camera on hand to photograph students alongside the persons to whom they were released. </a:t>
            </a:r>
          </a:p>
          <a:p>
            <a:pPr marL="171450" indent="-171450" defTabSz="914400" eaLnBrk="1" hangingPunct="1">
              <a:buFont typeface="Wingdings" panose="05000000000000000000" pitchFamily="2" charset="2"/>
              <a:buChar char="§"/>
              <a:defRPr/>
            </a:pPr>
            <a:r>
              <a:rPr lang="en-US" altLang="en-US" dirty="0" smtClean="0">
                <a:solidFill>
                  <a:srgbClr val="000000"/>
                </a:solidFill>
                <a:latin typeface="Arial" charset="0"/>
              </a:rPr>
              <a:t>Informing students that grief is often experienced in waves. </a:t>
            </a:r>
          </a:p>
          <a:p>
            <a:pPr marL="171450" indent="-171450" defTabSz="914400" eaLnBrk="1" hangingPunct="1">
              <a:buFont typeface="Wingdings" panose="05000000000000000000" pitchFamily="2" charset="2"/>
              <a:buChar char="§"/>
              <a:defRPr/>
            </a:pPr>
            <a:r>
              <a:rPr lang="en-US" altLang="en-US" dirty="0" smtClean="0">
                <a:solidFill>
                  <a:srgbClr val="000000"/>
                </a:solidFill>
                <a:latin typeface="Arial" charset="0"/>
              </a:rPr>
              <a:t>Inform parents periodically (at least once a year) of your school’s established release procedures, and involve parent organizations in the dissemination of this information.</a:t>
            </a:r>
          </a:p>
        </p:txBody>
      </p:sp>
      <p:sp>
        <p:nvSpPr>
          <p:cNvPr id="716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D3B910E8-F5B9-4027-8F77-259E71D35056}" type="slidenum">
              <a:rPr lang="en-US" altLang="en-US" smtClean="0">
                <a:solidFill>
                  <a:prstClr val="black"/>
                </a:solidFill>
              </a:rPr>
              <a:pPr fontAlgn="base">
                <a:spcBef>
                  <a:spcPct val="0"/>
                </a:spcBef>
                <a:spcAft>
                  <a:spcPct val="0"/>
                </a:spcAft>
                <a:defRPr/>
              </a:pPr>
              <a:t>23</a:t>
            </a:fld>
            <a:endParaRPr lang="en-US" altLang="en-US" dirty="0" smtClean="0">
              <a:solidFill>
                <a:prstClr val="black"/>
              </a:solidFill>
            </a:endParaRPr>
          </a:p>
        </p:txBody>
      </p:sp>
    </p:spTree>
    <p:extLst>
      <p:ext uri="{BB962C8B-B14F-4D97-AF65-F5344CB8AC3E}">
        <p14:creationId xmlns:p14="http://schemas.microsoft.com/office/powerpoint/2010/main" val="19355349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 typeface="Wingdings" panose="05000000000000000000" pitchFamily="2" charset="2"/>
              <a:buChar char="§"/>
              <a:defRPr/>
            </a:pPr>
            <a:r>
              <a:rPr lang="en-US" altLang="en-US" dirty="0" smtClean="0"/>
              <a:t>Following an emergency event, it is critical that students feel a sense of normalcy as soon as possible. This may mean holding classes in community buildings, or it may mean students attend school on a partial-day basis. Resources may need to be shared with neighboring schools. These options for resuming routine operations should be discussed during emergency preparedness activities.</a:t>
            </a:r>
          </a:p>
          <a:p>
            <a:pPr marL="0" indent="0" eaLnBrk="1" hangingPunct="1">
              <a:spcBef>
                <a:spcPct val="0"/>
              </a:spcBef>
              <a:buFont typeface="Wingdings" panose="05000000000000000000" pitchFamily="2" charset="2"/>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It is important to consider the unique needs of children with autism, for example, who have a difficult time with schedule interruptions; these may impact their recovery process.</a:t>
            </a:r>
          </a:p>
        </p:txBody>
      </p:sp>
      <p:sp>
        <p:nvSpPr>
          <p:cNvPr id="727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8243CFB-8B26-4ECB-ADE2-DF66593F45DB}" type="slidenum">
              <a:rPr lang="en-US" altLang="en-US" smtClean="0">
                <a:solidFill>
                  <a:prstClr val="black"/>
                </a:solidFill>
              </a:rPr>
              <a:pPr fontAlgn="base">
                <a:spcBef>
                  <a:spcPct val="0"/>
                </a:spcBef>
                <a:spcAft>
                  <a:spcPct val="0"/>
                </a:spcAft>
                <a:defRPr/>
              </a:pPr>
              <a:t>24</a:t>
            </a:fld>
            <a:endParaRPr lang="en-US" altLang="en-US" dirty="0" smtClean="0">
              <a:solidFill>
                <a:prstClr val="black"/>
              </a:solidFill>
            </a:endParaRPr>
          </a:p>
        </p:txBody>
      </p:sp>
    </p:spTree>
    <p:extLst>
      <p:ext uri="{BB962C8B-B14F-4D97-AF65-F5344CB8AC3E}">
        <p14:creationId xmlns:p14="http://schemas.microsoft.com/office/powerpoint/2010/main" val="14311682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annex describes the courses of action the school will follow prior to, during, and after an emergency to address the medical, public health, and mental health needs of the members of the entire school community, including students and staff with disabilities as well as those with short- and long-term access and functional needs.</a:t>
            </a:r>
          </a:p>
          <a:p>
            <a:endParaRPr lang="en-US" baseline="0" dirty="0" smtClean="0"/>
          </a:p>
          <a:p>
            <a:r>
              <a:rPr lang="en-US" baseline="0" dirty="0" smtClean="0"/>
              <a:t>To meet the medical needs of the entire school community, planning teams should have:</a:t>
            </a:r>
          </a:p>
          <a:p>
            <a:endParaRPr lang="en-US" baseline="0" dirty="0" smtClean="0"/>
          </a:p>
          <a:p>
            <a:pPr marL="171450" indent="-171450">
              <a:spcBef>
                <a:spcPct val="0"/>
              </a:spcBef>
              <a:buFont typeface="Wingdings" panose="05000000000000000000" pitchFamily="2" charset="2"/>
              <a:buChar char="§"/>
              <a:defRPr/>
            </a:pPr>
            <a:r>
              <a:rPr lang="en-US" altLang="en-US" dirty="0" smtClean="0"/>
              <a:t>Safe and secure storage of necessary supplies and medicine, with limited access;</a:t>
            </a:r>
          </a:p>
          <a:p>
            <a:pPr marL="171450" indent="-171450">
              <a:spcBef>
                <a:spcPct val="0"/>
              </a:spcBef>
              <a:buFont typeface="Wingdings" panose="05000000000000000000" pitchFamily="2" charset="2"/>
              <a:buChar char="§"/>
              <a:defRPr/>
            </a:pPr>
            <a:r>
              <a:rPr lang="en-US" altLang="en-US" dirty="0" smtClean="0"/>
              <a:t>A 3-5 day supply of prescription medications;</a:t>
            </a:r>
          </a:p>
          <a:p>
            <a:pPr marL="171450" indent="-171450">
              <a:spcBef>
                <a:spcPct val="0"/>
              </a:spcBef>
              <a:buFont typeface="Wingdings" panose="05000000000000000000" pitchFamily="2" charset="2"/>
              <a:buChar char="§"/>
              <a:defRPr/>
            </a:pPr>
            <a:r>
              <a:rPr lang="en-US" altLang="en-US" dirty="0" smtClean="0"/>
              <a:t>Secondary/backup equipment and supplies;</a:t>
            </a:r>
          </a:p>
          <a:p>
            <a:pPr marL="171450" indent="-171450">
              <a:spcBef>
                <a:spcPct val="0"/>
              </a:spcBef>
              <a:buFont typeface="Wingdings" panose="05000000000000000000" pitchFamily="2" charset="2"/>
              <a:buChar char="§"/>
              <a:defRPr/>
            </a:pPr>
            <a:r>
              <a:rPr lang="en-US" altLang="en-US" dirty="0" smtClean="0"/>
              <a:t>Copies of physicians’ orders;</a:t>
            </a:r>
            <a:r>
              <a:rPr lang="en-US" altLang="en-US" baseline="0" dirty="0" smtClean="0"/>
              <a:t> and</a:t>
            </a:r>
            <a:endParaRPr lang="en-US" altLang="en-US" dirty="0" smtClean="0"/>
          </a:p>
          <a:p>
            <a:pPr marL="171450" indent="-171450">
              <a:spcBef>
                <a:spcPct val="0"/>
              </a:spcBef>
              <a:buFont typeface="Wingdings" panose="05000000000000000000" pitchFamily="2" charset="2"/>
              <a:buChar char="§"/>
              <a:defRPr/>
            </a:pPr>
            <a:r>
              <a:rPr lang="en-US" altLang="en-US" dirty="0" smtClean="0"/>
              <a:t>Mobile records.</a:t>
            </a:r>
          </a:p>
          <a:p>
            <a:pPr marL="0" indent="0">
              <a:spcBef>
                <a:spcPct val="0"/>
              </a:spcBef>
              <a:buFont typeface="Wingdings" panose="05000000000000000000" pitchFamily="2" charset="2"/>
              <a:buNone/>
              <a:defRPr/>
            </a:pPr>
            <a:endParaRPr lang="en-US" dirty="0" smtClean="0"/>
          </a:p>
          <a:p>
            <a:r>
              <a:rPr lang="en-US" b="1" dirty="0" smtClean="0"/>
              <a:t>Question for participants: </a:t>
            </a:r>
          </a:p>
          <a:p>
            <a:r>
              <a:rPr lang="en-US" dirty="0" smtClean="0"/>
              <a:t>Do you have any other examples of specialized equipment and supplies that you would like to add to the list? </a:t>
            </a:r>
          </a:p>
        </p:txBody>
      </p:sp>
      <p:sp>
        <p:nvSpPr>
          <p:cNvPr id="4" name="Slide Number Placeholder 3"/>
          <p:cNvSpPr>
            <a:spLocks noGrp="1"/>
          </p:cNvSpPr>
          <p:nvPr>
            <p:ph type="sldNum" sz="quarter" idx="10"/>
          </p:nvPr>
        </p:nvSpPr>
        <p:spPr/>
        <p:txBody>
          <a:bodyPr/>
          <a:lstStyle/>
          <a:p>
            <a:fld id="{EDB500F8-35F4-2241-B950-C32666226879}" type="slidenum">
              <a:rPr lang="en-US" smtClean="0"/>
              <a:pPr/>
              <a:t>25</a:t>
            </a:fld>
            <a:endParaRPr lang="en-US" dirty="0"/>
          </a:p>
        </p:txBody>
      </p:sp>
    </p:spTree>
    <p:extLst>
      <p:ext uri="{BB962C8B-B14F-4D97-AF65-F5344CB8AC3E}">
        <p14:creationId xmlns:p14="http://schemas.microsoft.com/office/powerpoint/2010/main" val="443736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en-US" dirty="0" smtClean="0"/>
              <a:t>After determining that the needs of the entire school community have been integrated into the goals, objectives, and courses of action developed throughout Steps 3 and 4, the planning team is ready to move into Step 5. In this next to final step, the content generated throughout the previous steps is written out, reviewed, and submitted for approval.</a:t>
            </a:r>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26</a:t>
            </a:fld>
            <a:endParaRPr lang="en-US" dirty="0"/>
          </a:p>
        </p:txBody>
      </p:sp>
    </p:spTree>
    <p:extLst>
      <p:ext uri="{BB962C8B-B14F-4D97-AF65-F5344CB8AC3E}">
        <p14:creationId xmlns:p14="http://schemas.microsoft.com/office/powerpoint/2010/main" val="20603111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pPr>
            <a:r>
              <a:rPr lang="en-US" altLang="en-US" sz="1200" dirty="0" smtClean="0"/>
              <a:t>In Step 6, the emergency planning team</a:t>
            </a:r>
            <a:r>
              <a:rPr lang="en-US" altLang="en-US" sz="1200" baseline="0" dirty="0" smtClean="0"/>
              <a:t>:</a:t>
            </a:r>
          </a:p>
          <a:p>
            <a:pPr marL="0" indent="0" eaLnBrk="1" hangingPunct="1">
              <a:spcBef>
                <a:spcPct val="0"/>
              </a:spcBef>
              <a:buFont typeface="Arial" panose="020B0604020202020204" pitchFamily="34" charset="0"/>
              <a:buNone/>
            </a:pPr>
            <a:endParaRPr lang="en-US" altLang="en-US" sz="1200" baseline="0" dirty="0" smtClean="0"/>
          </a:p>
          <a:p>
            <a:pPr marL="171450" indent="-171450" eaLnBrk="1" hangingPunct="1">
              <a:spcBef>
                <a:spcPct val="0"/>
              </a:spcBef>
              <a:buFont typeface="Wingdings" panose="05000000000000000000" pitchFamily="2" charset="2"/>
              <a:buChar char="§"/>
            </a:pPr>
            <a:r>
              <a:rPr lang="en-US" altLang="en-US" sz="1200" baseline="0" dirty="0" smtClean="0"/>
              <a:t>Trains stakeholders on the plan and their roles in it;</a:t>
            </a:r>
          </a:p>
          <a:p>
            <a:pPr marL="171450" indent="-171450" eaLnBrk="1" hangingPunct="1">
              <a:spcBef>
                <a:spcPct val="0"/>
              </a:spcBef>
              <a:buFont typeface="Wingdings" panose="05000000000000000000" pitchFamily="2" charset="2"/>
              <a:buChar char="§"/>
            </a:pPr>
            <a:r>
              <a:rPr lang="en-US" altLang="en-US" sz="1200" baseline="0" dirty="0" smtClean="0"/>
              <a:t>Exercises the plan; and</a:t>
            </a:r>
          </a:p>
          <a:p>
            <a:pPr marL="171450" indent="-171450" eaLnBrk="1" hangingPunct="1">
              <a:spcBef>
                <a:spcPct val="0"/>
              </a:spcBef>
              <a:buFont typeface="Wingdings" panose="05000000000000000000" pitchFamily="2" charset="2"/>
              <a:buChar char="§"/>
            </a:pPr>
            <a:r>
              <a:rPr lang="en-US" altLang="en-US" sz="1200" baseline="0" dirty="0" smtClean="0"/>
              <a:t>Reviews, Revises, and Maintains the plan.</a:t>
            </a:r>
          </a:p>
          <a:p>
            <a:pPr marL="0" indent="0" eaLnBrk="1" hangingPunct="1">
              <a:spcBef>
                <a:spcPct val="0"/>
              </a:spcBef>
              <a:buFont typeface="Arial" panose="020B0604020202020204" pitchFamily="34" charset="0"/>
              <a:buNone/>
            </a:pPr>
            <a:endParaRPr lang="en-US" altLang="en-US" sz="1200" baseline="0" dirty="0" smtClean="0"/>
          </a:p>
          <a:p>
            <a:pPr marL="0" indent="0" eaLnBrk="1" hangingPunct="1">
              <a:spcBef>
                <a:spcPct val="0"/>
              </a:spcBef>
              <a:buFont typeface="Arial" panose="020B0604020202020204" pitchFamily="34" charset="0"/>
              <a:buNone/>
            </a:pPr>
            <a:r>
              <a:rPr lang="en-US" altLang="en-US" sz="1200" baseline="0" dirty="0" smtClean="0"/>
              <a:t>In the next few slides, we address considerations for conducting trainings and exercises that integrate the needs of students and staff with disabilities and access and functional needs.</a:t>
            </a:r>
          </a:p>
        </p:txBody>
      </p:sp>
      <p:sp>
        <p:nvSpPr>
          <p:cNvPr id="624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44CF545-A3F1-41AF-AE3E-5EA216121FC3}" type="slidenum">
              <a:rPr lang="en-US" altLang="en-US" smtClean="0"/>
              <a:pPr fontAlgn="base">
                <a:spcBef>
                  <a:spcPct val="0"/>
                </a:spcBef>
                <a:spcAft>
                  <a:spcPct val="0"/>
                </a:spcAft>
                <a:defRPr/>
              </a:pPr>
              <a:t>27</a:t>
            </a:fld>
            <a:endParaRPr lang="en-US" altLang="en-US" dirty="0" smtClean="0"/>
          </a:p>
        </p:txBody>
      </p:sp>
    </p:spTree>
    <p:extLst>
      <p:ext uri="{BB962C8B-B14F-4D97-AF65-F5344CB8AC3E}">
        <p14:creationId xmlns:p14="http://schemas.microsoft.com/office/powerpoint/2010/main" val="28512795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eaLnBrk="1" hangingPunct="1">
              <a:spcBef>
                <a:spcPct val="0"/>
              </a:spcBef>
              <a:buFont typeface="Wingdings" panose="05000000000000000000" pitchFamily="2" charset="2"/>
              <a:buChar char="§"/>
            </a:pPr>
            <a:r>
              <a:rPr lang="en-US" altLang="en-US" sz="1200" dirty="0" smtClean="0"/>
              <a:t>These are just a few examples of the training topics you can make available. Be sure to consult individuals with disabilities and others with access and functional needs, as well as the community agencies that advocate on their behalf, to assist with the planning and implementation of trainings.</a:t>
            </a:r>
          </a:p>
          <a:p>
            <a:pPr marL="171450" indent="-171450" eaLnBrk="1" hangingPunct="1">
              <a:spcBef>
                <a:spcPct val="0"/>
              </a:spcBef>
              <a:buFont typeface="Wingdings" panose="05000000000000000000" pitchFamily="2" charset="2"/>
              <a:buChar char="§"/>
            </a:pPr>
            <a:endParaRPr lang="en-US" altLang="en-US" sz="1200" dirty="0" smtClean="0"/>
          </a:p>
          <a:p>
            <a:pPr marL="171450" indent="-171450" eaLnBrk="1" hangingPunct="1">
              <a:spcBef>
                <a:spcPct val="0"/>
              </a:spcBef>
              <a:buFont typeface="Wingdings" panose="05000000000000000000" pitchFamily="2" charset="2"/>
              <a:buChar char="§"/>
            </a:pPr>
            <a:r>
              <a:rPr lang="en-US" altLang="en-US" sz="1200" dirty="0" smtClean="0"/>
              <a:t>Your trainings must reflect the needs of the population at your school. Work with organizations that represent individuals with disabilities to help ensure that the content of your trainings is consistent throughout. </a:t>
            </a:r>
          </a:p>
          <a:p>
            <a:pPr marL="0" indent="0" eaLnBrk="1" hangingPunct="1">
              <a:spcBef>
                <a:spcPct val="0"/>
              </a:spcBef>
              <a:buFont typeface="Wingdings" panose="05000000000000000000" pitchFamily="2" charset="2"/>
              <a:buNone/>
            </a:pPr>
            <a:endParaRPr lang="en-US" altLang="en-US" sz="1200" dirty="0" smtClean="0"/>
          </a:p>
          <a:p>
            <a:pPr marL="171450" indent="-171450" eaLnBrk="1" hangingPunct="1">
              <a:spcBef>
                <a:spcPct val="0"/>
              </a:spcBef>
              <a:buFont typeface="Wingdings" panose="05000000000000000000" pitchFamily="2" charset="2"/>
              <a:buChar char="§"/>
            </a:pPr>
            <a:r>
              <a:rPr lang="en-US" altLang="en-US" sz="1200" dirty="0" smtClean="0"/>
              <a:t>Consider modifying existing trainings to meet the needs of the entire school community. For example, for students with cognitive disabilities, consider developing a picture book to illustrate emergency response procedures.</a:t>
            </a:r>
          </a:p>
          <a:p>
            <a:pPr marL="171450" indent="-171450" eaLnBrk="1" hangingPunct="1">
              <a:spcBef>
                <a:spcPct val="0"/>
              </a:spcBef>
              <a:buFont typeface="Wingdings" panose="05000000000000000000" pitchFamily="2" charset="2"/>
              <a:buChar char="§"/>
            </a:pPr>
            <a:endParaRPr lang="en-US" altLang="en-US" sz="1200" dirty="0" smtClean="0"/>
          </a:p>
          <a:p>
            <a:pPr marL="171450" indent="-171450" eaLnBrk="1" hangingPunct="1">
              <a:spcBef>
                <a:spcPct val="0"/>
              </a:spcBef>
              <a:buFont typeface="Wingdings" panose="05000000000000000000" pitchFamily="2" charset="2"/>
              <a:buChar char="§"/>
            </a:pPr>
            <a:r>
              <a:rPr lang="en-US" altLang="en-US" sz="1200" dirty="0" smtClean="0"/>
              <a:t>Provide training to: </a:t>
            </a:r>
          </a:p>
          <a:p>
            <a:pPr marL="742950" lvl="1" indent="-285750" eaLnBrk="1" hangingPunct="1">
              <a:spcBef>
                <a:spcPct val="0"/>
              </a:spcBef>
              <a:buFont typeface="Courier New" panose="02070309020205020404" pitchFamily="49" charset="0"/>
              <a:buChar char="o"/>
            </a:pPr>
            <a:r>
              <a:rPr lang="en-US" altLang="en-US" sz="1200" dirty="0" smtClean="0"/>
              <a:t>teachers and staff;</a:t>
            </a:r>
          </a:p>
          <a:p>
            <a:pPr marL="742950" lvl="1" indent="-285750" eaLnBrk="1" hangingPunct="1">
              <a:spcBef>
                <a:spcPct val="0"/>
              </a:spcBef>
              <a:buFont typeface="Courier New" panose="02070309020205020404" pitchFamily="49" charset="0"/>
              <a:buChar char="o"/>
            </a:pPr>
            <a:r>
              <a:rPr lang="en-US" altLang="en-US" sz="1200" dirty="0" smtClean="0"/>
              <a:t>students;</a:t>
            </a:r>
          </a:p>
          <a:p>
            <a:pPr marL="742950" lvl="1" indent="-285750" eaLnBrk="1" hangingPunct="1">
              <a:spcBef>
                <a:spcPct val="0"/>
              </a:spcBef>
              <a:buFont typeface="Courier New" panose="02070309020205020404" pitchFamily="49" charset="0"/>
              <a:buChar char="o"/>
            </a:pPr>
            <a:r>
              <a:rPr lang="en-US" altLang="en-US" sz="1200" dirty="0" smtClean="0"/>
              <a:t>volunteers; and </a:t>
            </a:r>
          </a:p>
          <a:p>
            <a:pPr marL="742950" lvl="1" indent="-285750" eaLnBrk="1" hangingPunct="1">
              <a:spcBef>
                <a:spcPct val="0"/>
              </a:spcBef>
              <a:buFont typeface="Courier New" panose="02070309020205020404" pitchFamily="49" charset="0"/>
              <a:buChar char="o"/>
            </a:pPr>
            <a:r>
              <a:rPr lang="en-US" altLang="en-US" sz="1200" dirty="0" smtClean="0"/>
              <a:t>community partners and first responders.</a:t>
            </a:r>
          </a:p>
          <a:p>
            <a:pPr marL="171450" indent="-171450">
              <a:buFont typeface="Arial"/>
              <a:buChar char="•"/>
            </a:pPr>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28</a:t>
            </a:fld>
            <a:endParaRPr lang="en-US" dirty="0"/>
          </a:p>
        </p:txBody>
      </p:sp>
    </p:spTree>
    <p:extLst>
      <p:ext uri="{BB962C8B-B14F-4D97-AF65-F5344CB8AC3E}">
        <p14:creationId xmlns:p14="http://schemas.microsoft.com/office/powerpoint/2010/main" val="14702034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defTabSz="914400" eaLnBrk="1" hangingPunct="1">
              <a:buFont typeface="Wingdings" panose="05000000000000000000" pitchFamily="2" charset="2"/>
              <a:buNone/>
            </a:pPr>
            <a:r>
              <a:rPr lang="en-US" altLang="en-US" dirty="0" smtClean="0">
                <a:solidFill>
                  <a:srgbClr val="000000"/>
                </a:solidFill>
                <a:latin typeface="+mn-lt"/>
              </a:rPr>
              <a:t>Relevant school staff, as well as emergency responders, should be encouraged to acquire basic proficiency in American Sign Language and learn to use speech technology (e.g., computer-assisted speech programs). These communications methods should be practiced and used in drills and exercises.</a:t>
            </a:r>
            <a:endParaRPr lang="en-US" altLang="en-US" dirty="0" smtClean="0">
              <a:latin typeface="+mn-lt"/>
            </a:endParaRPr>
          </a:p>
        </p:txBody>
      </p:sp>
      <p:sp>
        <p:nvSpPr>
          <p:cNvPr id="634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161B82B-2AA2-4BAF-B655-08C706B4A8E9}" type="slidenum">
              <a:rPr lang="en-US" altLang="en-US" smtClean="0"/>
              <a:pPr fontAlgn="base">
                <a:spcBef>
                  <a:spcPct val="0"/>
                </a:spcBef>
                <a:spcAft>
                  <a:spcPct val="0"/>
                </a:spcAft>
                <a:defRPr/>
              </a:pPr>
              <a:t>29</a:t>
            </a:fld>
            <a:endParaRPr lang="en-US" altLang="en-US" dirty="0" smtClean="0"/>
          </a:p>
        </p:txBody>
      </p:sp>
    </p:spTree>
    <p:extLst>
      <p:ext uri="{BB962C8B-B14F-4D97-AF65-F5344CB8AC3E}">
        <p14:creationId xmlns:p14="http://schemas.microsoft.com/office/powerpoint/2010/main" val="5348460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marL="171450" indent="-171450" eaLnBrk="1" hangingPunct="1">
              <a:spcBef>
                <a:spcPct val="0"/>
              </a:spcBef>
              <a:buFont typeface="Wingdings" panose="05000000000000000000" pitchFamily="2" charset="2"/>
              <a:buChar char="§"/>
              <a:defRPr/>
            </a:pPr>
            <a:r>
              <a:rPr lang="en-US" altLang="en-US" dirty="0" smtClean="0"/>
              <a:t>The “Information Sharing” section of </a:t>
            </a:r>
            <a:r>
              <a:rPr lang="en-US" altLang="en-US" i="1" dirty="0" smtClean="0"/>
              <a:t>A Closer Look </a:t>
            </a:r>
            <a:r>
              <a:rPr lang="en-US" altLang="en-US" dirty="0" smtClean="0"/>
              <a:t>provides a brief overview of the </a:t>
            </a:r>
            <a:r>
              <a:rPr lang="en-US" altLang="en-US" i="0" dirty="0" smtClean="0"/>
              <a:t>Family Educational Rights and Privacy Act (FERPA), “a Federal law that protects the privacy of students’ education records, and the </a:t>
            </a:r>
            <a:r>
              <a:rPr lang="en-US" altLang="en-US" b="1" i="0" u="sng" dirty="0" smtClean="0"/>
              <a:t>implications</a:t>
            </a:r>
            <a:r>
              <a:rPr lang="en-US" altLang="en-US" i="0" dirty="0" smtClean="0"/>
              <a:t> that this and other Federal statutes have for </a:t>
            </a:r>
            <a:r>
              <a:rPr lang="en-US" altLang="en-US" b="1" i="0" u="sng" dirty="0" smtClean="0"/>
              <a:t>information-sharing in the emergency planning process</a:t>
            </a:r>
            <a:r>
              <a:rPr lang="en-US" altLang="en-US" i="0" dirty="0" smtClean="0"/>
              <a:t>.</a:t>
            </a:r>
            <a:r>
              <a:rPr lang="en-US" altLang="en-US" i="1" dirty="0" smtClean="0"/>
              <a:t>”</a:t>
            </a:r>
          </a:p>
          <a:p>
            <a:pPr eaLnBrk="1" hangingPunct="1">
              <a:spcBef>
                <a:spcPct val="0"/>
              </a:spcBef>
              <a:defRPr/>
            </a:pPr>
            <a:endParaRPr lang="en-US" altLang="en-US" i="1" dirty="0" smtClean="0"/>
          </a:p>
          <a:p>
            <a:pPr marL="171450" indent="-171450" eaLnBrk="1" hangingPunct="1">
              <a:spcBef>
                <a:spcPct val="0"/>
              </a:spcBef>
              <a:buFont typeface="Wingdings" panose="05000000000000000000" pitchFamily="2" charset="2"/>
              <a:buChar char="§"/>
              <a:defRPr/>
            </a:pPr>
            <a:r>
              <a:rPr lang="en-US" altLang="en-US" i="0" dirty="0" smtClean="0"/>
              <a:t>“Consideration is also given to the more limited circumstances when the Health Insurance Portability and Accountability Act (HIPAA) may apply to impact information-sharing in the school setting, as well as federal and state civil rights laws that place restrictions on sharing information.”</a:t>
            </a:r>
          </a:p>
          <a:p>
            <a:pPr eaLnBrk="1" hangingPunct="1">
              <a:spcBef>
                <a:spcPct val="0"/>
              </a:spcBef>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While it is critical that schools comply with these laws, there is often </a:t>
            </a:r>
            <a:r>
              <a:rPr lang="en-US" altLang="en-US" b="1" u="sng" dirty="0" smtClean="0"/>
              <a:t>confusion</a:t>
            </a:r>
            <a:r>
              <a:rPr lang="en-US" altLang="en-US" dirty="0" smtClean="0"/>
              <a:t> about their applicability, </a:t>
            </a:r>
            <a:r>
              <a:rPr lang="en-US" altLang="en-US" b="1" u="sng" dirty="0" smtClean="0"/>
              <a:t>which results in schools sharing less than allowed with law enforcement officers or the appropriate authorities, even when there is appropriate cause for sharing information. </a:t>
            </a:r>
            <a:r>
              <a:rPr lang="en-US" altLang="en-US" dirty="0" smtClean="0"/>
              <a:t>If schools and community partners understand when and how these laws apply, they can both </a:t>
            </a:r>
            <a:r>
              <a:rPr lang="en-US" altLang="en-US" dirty="0" smtClean="0">
                <a:solidFill>
                  <a:srgbClr val="FF0000"/>
                </a:solidFill>
                <a:effectLst>
                  <a:outerShdw blurRad="38100" dist="38100" dir="2700000" algn="tl">
                    <a:srgbClr val="C0C0C0"/>
                  </a:outerShdw>
                </a:effectLst>
              </a:rPr>
              <a:t>improve</a:t>
            </a:r>
            <a:r>
              <a:rPr lang="en-US" altLang="en-US" b="1" dirty="0" smtClean="0">
                <a:solidFill>
                  <a:srgbClr val="FF0000"/>
                </a:solidFill>
                <a:effectLst>
                  <a:outerShdw blurRad="38100" dist="38100" dir="2700000" algn="tl">
                    <a:srgbClr val="C0C0C0"/>
                  </a:outerShdw>
                </a:effectLst>
              </a:rPr>
              <a:t> </a:t>
            </a:r>
            <a:r>
              <a:rPr lang="en-US" altLang="en-US" dirty="0" smtClean="0"/>
              <a:t>public safety and protect student privacy. </a:t>
            </a:r>
          </a:p>
          <a:p>
            <a:pPr eaLnBrk="1" hangingPunct="1">
              <a:spcBef>
                <a:spcPct val="0"/>
              </a:spcBef>
              <a:defRPr/>
            </a:pPr>
            <a:endParaRPr lang="en-US" altLang="en-US" i="1" dirty="0" smtClean="0"/>
          </a:p>
          <a:p>
            <a:pPr eaLnBrk="1" hangingPunct="1">
              <a:spcBef>
                <a:spcPct val="0"/>
              </a:spcBef>
              <a:defRPr/>
            </a:pPr>
            <a:r>
              <a:rPr lang="en-US" altLang="en-US" i="0" dirty="0" smtClean="0"/>
              <a:t>FERPA protects the rights of parents and eligible students to: </a:t>
            </a:r>
          </a:p>
          <a:p>
            <a:pPr marL="228600" indent="-228600" eaLnBrk="1" hangingPunct="1">
              <a:spcBef>
                <a:spcPct val="0"/>
              </a:spcBef>
              <a:buFont typeface="+mj-lt"/>
              <a:buAutoNum type="arabicPeriod"/>
              <a:defRPr/>
            </a:pPr>
            <a:r>
              <a:rPr lang="en-US" altLang="en-US" dirty="0" smtClean="0"/>
              <a:t>Inspect and review education records; </a:t>
            </a:r>
          </a:p>
          <a:p>
            <a:pPr marL="228600" indent="-228600" eaLnBrk="1" hangingPunct="1">
              <a:spcBef>
                <a:spcPct val="0"/>
              </a:spcBef>
              <a:buFont typeface="+mj-lt"/>
              <a:buAutoNum type="arabicPeriod"/>
              <a:defRPr/>
            </a:pPr>
            <a:r>
              <a:rPr lang="en-US" altLang="en-US" dirty="0" smtClean="0"/>
              <a:t>Seek to amend education records; and </a:t>
            </a:r>
          </a:p>
          <a:p>
            <a:pPr marL="228600" indent="-228600" eaLnBrk="1" hangingPunct="1">
              <a:spcBef>
                <a:spcPct val="0"/>
              </a:spcBef>
              <a:buFont typeface="+mj-lt"/>
              <a:buAutoNum type="arabicPeriod"/>
              <a:defRPr/>
            </a:pPr>
            <a:r>
              <a:rPr lang="en-US" altLang="en-US" u="sng" dirty="0" smtClean="0"/>
              <a:t>Consent</a:t>
            </a:r>
            <a:r>
              <a:rPr lang="en-US" altLang="en-US" dirty="0" smtClean="0"/>
              <a:t> to the disclosure of personally identifiable information (PII) from education records, except as specified by law</a:t>
            </a:r>
            <a:r>
              <a:rPr lang="en-US" altLang="en-US" i="1" dirty="0" smtClean="0"/>
              <a:t>. </a:t>
            </a:r>
          </a:p>
          <a:p>
            <a:pPr eaLnBrk="1" hangingPunct="1">
              <a:spcBef>
                <a:spcPct val="0"/>
              </a:spcBef>
              <a:defRPr/>
            </a:pPr>
            <a:endParaRPr lang="en-US" altLang="en-US" i="1" dirty="0" smtClean="0"/>
          </a:p>
          <a:p>
            <a:pPr marL="171450" indent="-171450" eaLnBrk="1" hangingPunct="1">
              <a:spcBef>
                <a:spcPct val="0"/>
              </a:spcBef>
              <a:buFont typeface="Wingdings" panose="05000000000000000000" pitchFamily="2" charset="2"/>
              <a:buChar char="§"/>
              <a:defRPr/>
            </a:pPr>
            <a:r>
              <a:rPr lang="en-US" altLang="en-US" dirty="0" smtClean="0">
                <a:solidFill>
                  <a:srgbClr val="000000"/>
                </a:solidFill>
              </a:rPr>
              <a:t>School officials and their partner organizations must understand FERPA and its implications</a:t>
            </a:r>
            <a:r>
              <a:rPr lang="en-US" altLang="en-US" i="1" dirty="0" smtClean="0">
                <a:solidFill>
                  <a:srgbClr val="000000"/>
                </a:solidFill>
              </a:rPr>
              <a:t> </a:t>
            </a:r>
            <a:r>
              <a:rPr lang="en-US" altLang="en-US" dirty="0" smtClean="0">
                <a:solidFill>
                  <a:srgbClr val="000000"/>
                </a:solidFill>
              </a:rPr>
              <a:t>to</a:t>
            </a:r>
            <a:r>
              <a:rPr lang="en-US" altLang="en-US" i="1" dirty="0" smtClean="0">
                <a:solidFill>
                  <a:srgbClr val="000000"/>
                </a:solidFill>
              </a:rPr>
              <a:t> </a:t>
            </a:r>
            <a:r>
              <a:rPr lang="en-US" altLang="en-US" u="sng" dirty="0" smtClean="0">
                <a:solidFill>
                  <a:srgbClr val="000000"/>
                </a:solidFill>
              </a:rPr>
              <a:t>balance safety interests and student privacy interests</a:t>
            </a:r>
            <a:r>
              <a:rPr lang="en-US" altLang="en-US" dirty="0" smtClean="0">
                <a:solidFill>
                  <a:srgbClr val="000000"/>
                </a:solidFill>
              </a:rPr>
              <a:t>. Misinterpretations of the law and subsequent delays in information-sharing can hinder first responders’ efforts to provide necessary assistance in a health or safety emergency. </a:t>
            </a:r>
          </a:p>
          <a:p>
            <a:pPr eaLnBrk="1" hangingPunct="1">
              <a:spcBef>
                <a:spcPct val="0"/>
              </a:spcBef>
              <a:defRPr/>
            </a:pPr>
            <a:endParaRPr lang="en-US" altLang="en-US" dirty="0" smtClean="0">
              <a:solidFill>
                <a:srgbClr val="000000"/>
              </a:solidFill>
            </a:endParaRPr>
          </a:p>
          <a:p>
            <a:pPr marL="171450" indent="-171450" eaLnBrk="1" hangingPunct="1">
              <a:spcBef>
                <a:spcPct val="0"/>
              </a:spcBef>
              <a:buFont typeface="Wingdings" panose="05000000000000000000" pitchFamily="2" charset="2"/>
              <a:buChar char="§"/>
              <a:defRPr/>
            </a:pPr>
            <a:r>
              <a:rPr lang="en-US" altLang="en-US" dirty="0" smtClean="0">
                <a:solidFill>
                  <a:srgbClr val="000000"/>
                </a:solidFill>
              </a:rPr>
              <a:t>“School officials with a legitimate educational interest” may access </a:t>
            </a:r>
            <a:r>
              <a:rPr lang="en-US" altLang="en-US" i="0" dirty="0" smtClean="0">
                <a:solidFill>
                  <a:srgbClr val="000000"/>
                </a:solidFill>
              </a:rPr>
              <a:t>FERPA-protected education</a:t>
            </a:r>
            <a:r>
              <a:rPr lang="en-US" altLang="en-US" i="1" dirty="0" smtClean="0">
                <a:solidFill>
                  <a:srgbClr val="000000"/>
                </a:solidFill>
              </a:rPr>
              <a:t> </a:t>
            </a:r>
            <a:r>
              <a:rPr lang="en-US" altLang="en-US" dirty="0" smtClean="0">
                <a:solidFill>
                  <a:srgbClr val="000000"/>
                </a:solidFill>
              </a:rPr>
              <a:t>records. Schools determine the criteria for who is considered a “school official” with a legitimate educational interest  and, under </a:t>
            </a:r>
            <a:r>
              <a:rPr lang="en-US" altLang="en-US" i="0" dirty="0" smtClean="0">
                <a:solidFill>
                  <a:srgbClr val="000000"/>
                </a:solidFill>
              </a:rPr>
              <a:t>FERPA regulations, “it generally includes teachers, counselors, school administrators, and other school staff</a:t>
            </a:r>
            <a:r>
              <a:rPr lang="en-US" altLang="en-US" i="1" dirty="0" smtClean="0">
                <a:solidFill>
                  <a:srgbClr val="000000"/>
                </a:solidFill>
              </a:rPr>
              <a:t>.” </a:t>
            </a:r>
            <a:r>
              <a:rPr lang="en-US" altLang="en-US" dirty="0" smtClean="0">
                <a:solidFill>
                  <a:srgbClr val="000000"/>
                </a:solidFill>
              </a:rPr>
              <a:t>The term “school official with a legitimate educational interest” may also include contractors, consultants, volunteers, and other parties who meet very specific FERPA criteria.</a:t>
            </a:r>
          </a:p>
          <a:p>
            <a:pPr marL="0" indent="0" eaLnBrk="1" hangingPunct="1">
              <a:spcBef>
                <a:spcPct val="0"/>
              </a:spcBef>
              <a:buFont typeface="Wingdings" panose="05000000000000000000" pitchFamily="2" charset="2"/>
              <a:buNone/>
              <a:defRPr/>
            </a:pPr>
            <a:endParaRPr lang="en-US" altLang="en-US" dirty="0" smtClean="0">
              <a:solidFill>
                <a:srgbClr val="000000"/>
              </a:solidFill>
            </a:endParaRPr>
          </a:p>
          <a:p>
            <a:pPr marL="628650" lvl="1" indent="-171450" eaLnBrk="1" hangingPunct="1">
              <a:spcBef>
                <a:spcPct val="0"/>
              </a:spcBef>
              <a:buFont typeface="Courier New" panose="02070309020205020404" pitchFamily="49" charset="0"/>
              <a:buChar char="o"/>
              <a:defRPr/>
            </a:pPr>
            <a:r>
              <a:rPr lang="en-US" altLang="en-US" dirty="0" smtClean="0">
                <a:solidFill>
                  <a:srgbClr val="000000"/>
                </a:solidFill>
              </a:rPr>
              <a:t>EXAMPLE: This means that if a school wishes to consider non-employee members of its </a:t>
            </a:r>
            <a:r>
              <a:rPr lang="en-US" altLang="en-US" b="1" u="sng" dirty="0" smtClean="0">
                <a:solidFill>
                  <a:srgbClr val="000000"/>
                </a:solidFill>
              </a:rPr>
              <a:t>threat assessment team</a:t>
            </a:r>
            <a:r>
              <a:rPr lang="en-US" altLang="en-US" dirty="0" smtClean="0">
                <a:solidFill>
                  <a:srgbClr val="000000"/>
                </a:solidFill>
              </a:rPr>
              <a:t>, its contracted counseling, nursing, service, or security staff, its school resource officers (SROs), and other non-employees as “school officials” who may have access to education records, the school must ensure that these individuals meet these criteria. The school must also include the criteria in an annual notification of </a:t>
            </a:r>
            <a:r>
              <a:rPr lang="en-US" altLang="en-US" i="0" dirty="0" smtClean="0">
                <a:solidFill>
                  <a:srgbClr val="000000"/>
                </a:solidFill>
              </a:rPr>
              <a:t>FERPA rights. </a:t>
            </a:r>
          </a:p>
          <a:p>
            <a:pPr eaLnBrk="1" hangingPunct="1">
              <a:spcBef>
                <a:spcPct val="0"/>
              </a:spcBef>
              <a:buFontTx/>
              <a:buNone/>
              <a:defRPr/>
            </a:pPr>
            <a:endParaRPr lang="en-US" altLang="en-US" dirty="0" smtClean="0">
              <a:solidFill>
                <a:srgbClr val="000000"/>
              </a:solidFill>
            </a:endParaRPr>
          </a:p>
          <a:p>
            <a:pPr marL="171450" indent="-171450" eaLnBrk="1" hangingPunct="1">
              <a:spcBef>
                <a:spcPct val="0"/>
              </a:spcBef>
              <a:buFont typeface="Wingdings" panose="05000000000000000000" pitchFamily="2" charset="2"/>
              <a:buChar char="§"/>
              <a:defRPr/>
            </a:pPr>
            <a:r>
              <a:rPr lang="en-US" altLang="en-US" dirty="0" smtClean="0">
                <a:solidFill>
                  <a:srgbClr val="000000"/>
                </a:solidFill>
              </a:rPr>
              <a:t>FERPA also contains exceptions to the general consent requirement, which, with proper training on implementation, provides schools with the tools to help balance safety and privacy. These include:</a:t>
            </a:r>
          </a:p>
          <a:p>
            <a:pPr marL="628650" lvl="1" indent="-171450" eaLnBrk="1" hangingPunct="1">
              <a:spcBef>
                <a:spcPct val="0"/>
              </a:spcBef>
              <a:buFont typeface="Courier New" panose="02070309020205020404" pitchFamily="49" charset="0"/>
              <a:buChar char="o"/>
              <a:defRPr/>
            </a:pPr>
            <a:r>
              <a:rPr lang="en-US" altLang="en-US" dirty="0" smtClean="0">
                <a:solidFill>
                  <a:srgbClr val="000000"/>
                </a:solidFill>
              </a:rPr>
              <a:t>“Health or safety emergency exception.” </a:t>
            </a:r>
          </a:p>
          <a:p>
            <a:pPr marL="628650" lvl="1" indent="-171450" eaLnBrk="1" hangingPunct="1">
              <a:spcBef>
                <a:spcPct val="0"/>
              </a:spcBef>
              <a:buFont typeface="Courier New" panose="02070309020205020404" pitchFamily="49" charset="0"/>
              <a:buChar char="o"/>
              <a:defRPr/>
            </a:pPr>
            <a:r>
              <a:rPr lang="en-US" altLang="en-US" dirty="0" smtClean="0">
                <a:solidFill>
                  <a:srgbClr val="000000"/>
                </a:solidFill>
              </a:rPr>
              <a:t>Law enforcement unit records.</a:t>
            </a:r>
          </a:p>
          <a:p>
            <a:pPr marL="628650" lvl="1" indent="-171450" eaLnBrk="1" hangingPunct="1">
              <a:spcBef>
                <a:spcPct val="0"/>
              </a:spcBef>
              <a:buFont typeface="Courier New" panose="02070309020205020404" pitchFamily="49" charset="0"/>
              <a:buChar char="o"/>
              <a:defRPr/>
            </a:pPr>
            <a:r>
              <a:rPr lang="en-US" altLang="en-US" dirty="0" smtClean="0">
                <a:solidFill>
                  <a:srgbClr val="000000"/>
                </a:solidFill>
              </a:rPr>
              <a:t>Sharing personal observations or knowledge.</a:t>
            </a:r>
          </a:p>
          <a:p>
            <a:pPr marL="628650" lvl="1" indent="-171450" eaLnBrk="1" hangingPunct="1">
              <a:spcBef>
                <a:spcPct val="0"/>
              </a:spcBef>
              <a:buFont typeface="Courier New" panose="02070309020205020404" pitchFamily="49" charset="0"/>
              <a:buChar char="o"/>
              <a:defRPr/>
            </a:pPr>
            <a:r>
              <a:rPr lang="en-US" altLang="en-US" dirty="0" smtClean="0">
                <a:solidFill>
                  <a:srgbClr val="000000"/>
                </a:solidFill>
              </a:rPr>
              <a:t>Directory Information.</a:t>
            </a:r>
          </a:p>
          <a:p>
            <a:pPr marL="628650" lvl="1" indent="-171450" eaLnBrk="1" hangingPunct="1">
              <a:spcBef>
                <a:spcPct val="0"/>
              </a:spcBef>
              <a:buFont typeface="Courier New" panose="02070309020205020404" pitchFamily="49" charset="0"/>
              <a:buChar char="o"/>
              <a:defRPr/>
            </a:pPr>
            <a:r>
              <a:rPr lang="en-US" altLang="en-US" sz="3200" dirty="0" smtClean="0">
                <a:solidFill>
                  <a:srgbClr val="000000"/>
                </a:solidFill>
              </a:rPr>
              <a:t>Annual Notification:</a:t>
            </a:r>
          </a:p>
          <a:p>
            <a:pPr marL="1371600" lvl="2" indent="-457200" eaLnBrk="1" hangingPunct="1">
              <a:spcBef>
                <a:spcPct val="0"/>
              </a:spcBef>
              <a:buFont typeface="Arial" panose="020B0604020202020204" pitchFamily="34" charset="0"/>
              <a:buChar char="•"/>
              <a:defRPr/>
            </a:pPr>
            <a:r>
              <a:rPr lang="en-US" altLang="en-US" sz="2800" dirty="0" smtClean="0">
                <a:solidFill>
                  <a:srgbClr val="000000"/>
                </a:solidFill>
              </a:rPr>
              <a:t>Rights under </a:t>
            </a:r>
            <a:r>
              <a:rPr lang="en-US" altLang="en-US" sz="2800" i="1" dirty="0" smtClean="0">
                <a:solidFill>
                  <a:srgbClr val="000000"/>
                </a:solidFill>
              </a:rPr>
              <a:t>FERPA.</a:t>
            </a:r>
          </a:p>
          <a:p>
            <a:pPr marL="1371600" lvl="2" indent="-457200" eaLnBrk="1" hangingPunct="1">
              <a:spcBef>
                <a:spcPct val="0"/>
              </a:spcBef>
              <a:buFont typeface="Arial" panose="020B0604020202020204" pitchFamily="34" charset="0"/>
              <a:buChar char="•"/>
              <a:defRPr/>
            </a:pPr>
            <a:r>
              <a:rPr lang="en-US" altLang="en-US" sz="2800" dirty="0" smtClean="0">
                <a:solidFill>
                  <a:srgbClr val="000000"/>
                </a:solidFill>
              </a:rPr>
              <a:t>Criteria for “School Officials.”</a:t>
            </a:r>
          </a:p>
          <a:p>
            <a:pPr marL="1371600" lvl="2" indent="-457200" eaLnBrk="1" hangingPunct="1">
              <a:spcBef>
                <a:spcPct val="0"/>
              </a:spcBef>
              <a:buFont typeface="Arial" panose="020B0604020202020204" pitchFamily="34" charset="0"/>
              <a:buChar char="•"/>
              <a:defRPr/>
            </a:pPr>
            <a:r>
              <a:rPr lang="en-US" altLang="en-US" sz="2800" dirty="0" smtClean="0">
                <a:solidFill>
                  <a:srgbClr val="000000"/>
                </a:solidFill>
              </a:rPr>
              <a:t>Legitimate Educational Interest.</a:t>
            </a:r>
          </a:p>
          <a:p>
            <a:pPr marL="1371600" lvl="2" indent="-457200" eaLnBrk="1" hangingPunct="1">
              <a:spcBef>
                <a:spcPct val="0"/>
              </a:spcBef>
              <a:buFont typeface="Arial" panose="020B0604020202020204" pitchFamily="34" charset="0"/>
              <a:buChar char="•"/>
              <a:defRPr/>
            </a:pPr>
            <a:r>
              <a:rPr lang="en-US" altLang="en-US" sz="2800" dirty="0" smtClean="0">
                <a:solidFill>
                  <a:srgbClr val="000000"/>
                </a:solidFill>
              </a:rPr>
              <a:t>Directory Information.</a:t>
            </a:r>
          </a:p>
          <a:p>
            <a:pPr marL="1371600" lvl="2" indent="-457200" eaLnBrk="1" hangingPunct="1">
              <a:spcBef>
                <a:spcPct val="0"/>
              </a:spcBef>
              <a:buFont typeface="Arial" panose="020B0604020202020204" pitchFamily="34" charset="0"/>
              <a:buChar char="•"/>
              <a:defRPr/>
            </a:pPr>
            <a:r>
              <a:rPr lang="en-US" altLang="en-US" sz="3200" dirty="0" smtClean="0">
                <a:solidFill>
                  <a:srgbClr val="000000"/>
                </a:solidFill>
              </a:rPr>
              <a:t>Written Consent.</a:t>
            </a:r>
          </a:p>
        </p:txBody>
      </p:sp>
      <p:sp>
        <p:nvSpPr>
          <p:cNvPr id="737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736324F-D077-46DC-BF1C-211BBE6EEDBD}" type="slidenum">
              <a:rPr lang="en-US" altLang="en-US" smtClean="0"/>
              <a:pPr fontAlgn="base">
                <a:spcBef>
                  <a:spcPct val="0"/>
                </a:spcBef>
                <a:spcAft>
                  <a:spcPct val="0"/>
                </a:spcAft>
                <a:defRPr/>
              </a:pPr>
              <a:t>30</a:t>
            </a:fld>
            <a:endParaRPr lang="en-US" altLang="en-US" dirty="0" smtClean="0"/>
          </a:p>
        </p:txBody>
      </p:sp>
    </p:spTree>
    <p:extLst>
      <p:ext uri="{BB962C8B-B14F-4D97-AF65-F5344CB8AC3E}">
        <p14:creationId xmlns:p14="http://schemas.microsoft.com/office/powerpoint/2010/main" val="1822851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defRPr/>
            </a:pPr>
            <a:r>
              <a:rPr lang="en-US" altLang="en-US" dirty="0" smtClean="0"/>
              <a:t>Take a few moments to brainstorm.</a:t>
            </a:r>
          </a:p>
          <a:p>
            <a:pPr eaLnBrk="1" hangingPunct="1">
              <a:spcBef>
                <a:spcPct val="0"/>
              </a:spcBef>
              <a:defRPr/>
            </a:pPr>
            <a:endParaRPr lang="en-US" altLang="en-US" dirty="0" smtClean="0"/>
          </a:p>
          <a:p>
            <a:pPr eaLnBrk="1" hangingPunct="1">
              <a:spcBef>
                <a:spcPct val="0"/>
              </a:spcBef>
              <a:defRPr/>
            </a:pPr>
            <a:r>
              <a:rPr lang="en-US" altLang="en-US" dirty="0" smtClean="0"/>
              <a:t>Some examples of possible answers are: </a:t>
            </a:r>
          </a:p>
          <a:p>
            <a:pPr eaLnBrk="1" hangingPunct="1">
              <a:spcBef>
                <a:spcPct val="0"/>
              </a:spcBef>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Difficulty with hearing or seeing warnings or alarms.</a:t>
            </a:r>
          </a:p>
          <a:p>
            <a:pPr marL="171450" indent="-171450" eaLnBrk="1" hangingPunct="1">
              <a:spcBef>
                <a:spcPct val="0"/>
              </a:spcBef>
              <a:buFont typeface="Wingdings" panose="05000000000000000000" pitchFamily="2" charset="2"/>
              <a:buChar char="§"/>
              <a:defRPr/>
            </a:pPr>
            <a:r>
              <a:rPr lang="en-US" altLang="en-US" dirty="0" smtClean="0"/>
              <a:t>Challenges with mobility (e.g., wheelchair evacuation; being unable to hide in a lockdown situation).</a:t>
            </a:r>
          </a:p>
          <a:p>
            <a:pPr marL="171450" indent="-171450" eaLnBrk="1" hangingPunct="1">
              <a:spcBef>
                <a:spcPct val="0"/>
              </a:spcBef>
              <a:buFont typeface="Wingdings" panose="05000000000000000000" pitchFamily="2" charset="2"/>
              <a:buChar char="§"/>
              <a:defRPr/>
            </a:pPr>
            <a:r>
              <a:rPr lang="en-US" altLang="en-US" dirty="0" smtClean="0"/>
              <a:t>Difficulty with understanding the details of the emergency situation.</a:t>
            </a:r>
          </a:p>
          <a:p>
            <a:pPr marL="171450" indent="-171450" eaLnBrk="1" hangingPunct="1">
              <a:spcBef>
                <a:spcPct val="0"/>
              </a:spcBef>
              <a:buFont typeface="Wingdings" panose="05000000000000000000" pitchFamily="2" charset="2"/>
              <a:buChar char="§"/>
              <a:defRPr/>
            </a:pPr>
            <a:r>
              <a:rPr lang="en-US" altLang="en-US" dirty="0" smtClean="0"/>
              <a:t>Difficulty with knowing how to respond to an emergency situation alone.</a:t>
            </a:r>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4</a:t>
            </a:fld>
            <a:endParaRPr lang="en-US" dirty="0"/>
          </a:p>
        </p:txBody>
      </p:sp>
    </p:spTree>
    <p:extLst>
      <p:ext uri="{BB962C8B-B14F-4D97-AF65-F5344CB8AC3E}">
        <p14:creationId xmlns:p14="http://schemas.microsoft.com/office/powerpoint/2010/main" val="35120772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 typeface="Wingdings" panose="05000000000000000000" pitchFamily="2" charset="2"/>
              <a:buChar char="§"/>
              <a:defRPr/>
            </a:pPr>
            <a:r>
              <a:rPr lang="en-US" altLang="en-US" i="0" dirty="0" smtClean="0"/>
              <a:t>HIPPA </a:t>
            </a:r>
            <a:r>
              <a:rPr lang="en-US" altLang="en-US" dirty="0" smtClean="0"/>
              <a:t>concerns: </a:t>
            </a:r>
          </a:p>
          <a:p>
            <a:pPr marL="628650" lvl="1" indent="-171450" eaLnBrk="1" hangingPunct="1">
              <a:spcBef>
                <a:spcPct val="0"/>
              </a:spcBef>
              <a:buFont typeface="Courier New" panose="02070309020205020404" pitchFamily="49" charset="0"/>
              <a:buChar char="o"/>
              <a:defRPr/>
            </a:pPr>
            <a:r>
              <a:rPr lang="en-US" altLang="en-US" dirty="0" smtClean="0"/>
              <a:t>New national health information privacy standards have been issued by the U.S. Department of Health and Human Services (DHHS), pursuant to </a:t>
            </a:r>
            <a:r>
              <a:rPr lang="en-US" altLang="en-US" i="0" dirty="0" smtClean="0"/>
              <a:t>HIPAA) </a:t>
            </a:r>
          </a:p>
          <a:p>
            <a:pPr marL="628650" lvl="1" indent="-171450" eaLnBrk="1" hangingPunct="1">
              <a:spcBef>
                <a:spcPct val="0"/>
              </a:spcBef>
              <a:buFont typeface="Courier New" panose="02070309020205020404" pitchFamily="49" charset="0"/>
              <a:buChar char="o"/>
              <a:defRPr/>
            </a:pPr>
            <a:r>
              <a:rPr lang="en-US" altLang="en-US" dirty="0" smtClean="0"/>
              <a:t>The new regulations provide protection for the privacy of certain individually identifiable health data </a:t>
            </a:r>
            <a:r>
              <a:rPr lang="en-US" altLang="en-US" b="1" i="1" dirty="0" smtClean="0"/>
              <a:t>from</a:t>
            </a:r>
            <a:r>
              <a:rPr lang="en-US" altLang="en-US" dirty="0" smtClean="0"/>
              <a:t> certain sources. </a:t>
            </a:r>
            <a:r>
              <a:rPr lang="en-US" altLang="en-US" b="1" dirty="0" smtClean="0"/>
              <a:t>Provide examples. </a:t>
            </a:r>
          </a:p>
          <a:p>
            <a:pPr marL="171450" indent="-171450" eaLnBrk="1" hangingPunct="1">
              <a:spcBef>
                <a:spcPct val="0"/>
              </a:spcBef>
              <a:buFont typeface="Wingdings" panose="05000000000000000000" pitchFamily="2" charset="2"/>
              <a:buChar char="§"/>
              <a:defRPr/>
            </a:pPr>
            <a:r>
              <a:rPr lang="en-US" altLang="en-US" dirty="0" smtClean="0"/>
              <a:t>Security–Keep in a locked, secure location.</a:t>
            </a:r>
          </a:p>
          <a:p>
            <a:pPr marL="171450" indent="-171450" eaLnBrk="1" hangingPunct="1">
              <a:spcBef>
                <a:spcPct val="0"/>
              </a:spcBef>
              <a:buFont typeface="Wingdings" panose="05000000000000000000" pitchFamily="2" charset="2"/>
              <a:buChar char="§"/>
              <a:defRPr/>
            </a:pPr>
            <a:r>
              <a:rPr lang="en-US" altLang="en-US" dirty="0" smtClean="0"/>
              <a:t>Supply–Have a three to five day supply; also have medications for those students and staff requiring medications during nonschool hours.</a:t>
            </a:r>
          </a:p>
          <a:p>
            <a:pPr marL="171450" indent="-171450" eaLnBrk="1" hangingPunct="1">
              <a:spcBef>
                <a:spcPct val="0"/>
              </a:spcBef>
              <a:buFont typeface="Wingdings" panose="05000000000000000000" pitchFamily="2" charset="2"/>
              <a:buChar char="§"/>
              <a:defRPr/>
            </a:pPr>
            <a:r>
              <a:rPr lang="en-US" altLang="en-US" dirty="0" smtClean="0"/>
              <a:t>Physician’s orders–Keep on hand, stating how the medications are to be given.</a:t>
            </a:r>
          </a:p>
          <a:p>
            <a:pPr marL="171450" indent="-171450" eaLnBrk="1" hangingPunct="1">
              <a:spcBef>
                <a:spcPct val="0"/>
              </a:spcBef>
              <a:buFont typeface="Wingdings" panose="05000000000000000000" pitchFamily="2" charset="2"/>
              <a:buChar char="§"/>
              <a:defRPr/>
            </a:pPr>
            <a:r>
              <a:rPr lang="en-US" altLang="en-US" dirty="0" smtClean="0"/>
              <a:t>Mobility–Check to see that medications have not been used.</a:t>
            </a:r>
          </a:p>
          <a:p>
            <a:pPr marL="171450" indent="-171450" eaLnBrk="1" hangingPunct="1">
              <a:spcBef>
                <a:spcPct val="0"/>
              </a:spcBef>
              <a:buFont typeface="Wingdings" panose="05000000000000000000" pitchFamily="2" charset="2"/>
              <a:buChar char="§"/>
              <a:defRPr/>
            </a:pPr>
            <a:r>
              <a:rPr lang="en-US" altLang="en-US" dirty="0" smtClean="0"/>
              <a:t>Storage–Make sure the medications are in a waterproof storage container.</a:t>
            </a:r>
          </a:p>
          <a:p>
            <a:pPr marL="171450" indent="-171450" eaLnBrk="1" hangingPunct="1">
              <a:spcBef>
                <a:spcPct val="0"/>
              </a:spcBef>
              <a:buFont typeface="Wingdings" panose="05000000000000000000" pitchFamily="2" charset="2"/>
              <a:buChar char="§"/>
              <a:defRPr/>
            </a:pPr>
            <a:r>
              <a:rPr lang="en-US" altLang="en-US" dirty="0" smtClean="0"/>
              <a:t>Access–Limit to one teacher or nurse and a backup.</a:t>
            </a:r>
          </a:p>
          <a:p>
            <a:pPr eaLnBrk="1" hangingPunct="1">
              <a:spcBef>
                <a:spcPct val="0"/>
              </a:spcBef>
              <a:defRPr/>
            </a:pPr>
            <a:endParaRPr lang="en-US" altLang="en-US" dirty="0" smtClean="0"/>
          </a:p>
        </p:txBody>
      </p:sp>
      <p:sp>
        <p:nvSpPr>
          <p:cNvPr id="747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C26C71B5-C9EF-4341-97FE-8BE100864C60}" type="slidenum">
              <a:rPr lang="en-US" altLang="en-US" smtClean="0"/>
              <a:pPr fontAlgn="base">
                <a:spcBef>
                  <a:spcPct val="0"/>
                </a:spcBef>
                <a:spcAft>
                  <a:spcPct val="0"/>
                </a:spcAft>
                <a:defRPr/>
              </a:pPr>
              <a:t>31</a:t>
            </a:fld>
            <a:endParaRPr lang="en-US" altLang="en-US" dirty="0" smtClean="0"/>
          </a:p>
        </p:txBody>
      </p:sp>
    </p:spTree>
    <p:extLst>
      <p:ext uri="{BB962C8B-B14F-4D97-AF65-F5344CB8AC3E}">
        <p14:creationId xmlns:p14="http://schemas.microsoft.com/office/powerpoint/2010/main" val="24086200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defTabSz="914400" eaLnBrk="1" hangingPunct="1">
              <a:buFont typeface="Arial" panose="020B0604020202020204" pitchFamily="34" charset="0"/>
              <a:buNone/>
              <a:defRPr/>
            </a:pPr>
            <a:r>
              <a:rPr lang="en-US" altLang="en-US" dirty="0" smtClean="0">
                <a:solidFill>
                  <a:srgbClr val="000000"/>
                </a:solidFill>
                <a:latin typeface="Arial" charset="0"/>
              </a:rPr>
              <a:t>It is</a:t>
            </a:r>
            <a:r>
              <a:rPr lang="en-US" altLang="en-US" baseline="0" dirty="0" smtClean="0">
                <a:solidFill>
                  <a:srgbClr val="000000"/>
                </a:solidFill>
                <a:latin typeface="Arial" charset="0"/>
              </a:rPr>
              <a:t> impossible </a:t>
            </a:r>
            <a:r>
              <a:rPr lang="en-US" altLang="en-US" dirty="0" smtClean="0">
                <a:solidFill>
                  <a:srgbClr val="000000"/>
                </a:solidFill>
                <a:latin typeface="Arial" charset="0"/>
              </a:rPr>
              <a:t>cover everything in today’s presentation, and we do not have the answers to all of the questions which you may have, so we’d like to leave you with some further suggested issues and actions for your school to consider as it plans for students and staff with disabilities or other access and functional needs. </a:t>
            </a:r>
          </a:p>
          <a:p>
            <a:pPr defTabSz="914400" eaLnBrk="1" hangingPunct="1">
              <a:spcBef>
                <a:spcPct val="0"/>
              </a:spcBef>
              <a:defRPr/>
            </a:pPr>
            <a:endParaRPr lang="en-US" altLang="en-US" dirty="0" smtClean="0"/>
          </a:p>
        </p:txBody>
      </p:sp>
      <p:sp>
        <p:nvSpPr>
          <p:cNvPr id="757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4C8AA1D-2F32-4994-AEE5-F5A6FBEDBFFE}" type="slidenum">
              <a:rPr lang="en-US" altLang="en-US" smtClean="0"/>
              <a:pPr fontAlgn="base">
                <a:spcBef>
                  <a:spcPct val="0"/>
                </a:spcBef>
                <a:spcAft>
                  <a:spcPct val="0"/>
                </a:spcAft>
                <a:defRPr/>
              </a:pPr>
              <a:t>32</a:t>
            </a:fld>
            <a:endParaRPr lang="en-US" altLang="en-US" dirty="0" smtClean="0"/>
          </a:p>
        </p:txBody>
      </p:sp>
    </p:spTree>
    <p:extLst>
      <p:ext uri="{BB962C8B-B14F-4D97-AF65-F5344CB8AC3E}">
        <p14:creationId xmlns:p14="http://schemas.microsoft.com/office/powerpoint/2010/main" val="3334053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Arial" panose="020B0604020202020204" pitchFamily="34" charset="0"/>
              <a:buNone/>
              <a:defRPr/>
            </a:pPr>
            <a:r>
              <a:rPr lang="en-US" altLang="en-US" dirty="0" smtClean="0"/>
              <a:t>Types of disabilities and access and functional needs:</a:t>
            </a:r>
          </a:p>
          <a:p>
            <a:pPr marL="0" indent="0" eaLnBrk="1" hangingPunct="1">
              <a:spcBef>
                <a:spcPct val="0"/>
              </a:spcBef>
              <a:buFont typeface="Arial" panose="020B0604020202020204" pitchFamily="34" charset="0"/>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Sensory (e.g., deaf/hard of hearing, blind/visually impaired)</a:t>
            </a:r>
          </a:p>
          <a:p>
            <a:pPr marL="171450" indent="-171450" eaLnBrk="1" hangingPunct="1">
              <a:spcBef>
                <a:spcPct val="0"/>
              </a:spcBef>
              <a:buFont typeface="Wingdings" panose="05000000000000000000" pitchFamily="2" charset="2"/>
              <a:buChar char="§"/>
              <a:defRPr/>
            </a:pPr>
            <a:r>
              <a:rPr lang="en-US" altLang="en-US" dirty="0" smtClean="0"/>
              <a:t>Cognitive/Developmental (e.g., autism, severe mental retardation)</a:t>
            </a:r>
          </a:p>
          <a:p>
            <a:pPr marL="171450" indent="-171450" eaLnBrk="1" hangingPunct="1">
              <a:spcBef>
                <a:spcPct val="0"/>
              </a:spcBef>
              <a:buFont typeface="Wingdings" panose="05000000000000000000" pitchFamily="2" charset="2"/>
              <a:buChar char="§"/>
              <a:defRPr/>
            </a:pPr>
            <a:r>
              <a:rPr lang="en-US" altLang="en-US" dirty="0" smtClean="0"/>
              <a:t>Speech/Language (e.g., aphasia)</a:t>
            </a:r>
          </a:p>
          <a:p>
            <a:pPr marL="171450" indent="-171450" eaLnBrk="1" hangingPunct="1">
              <a:spcBef>
                <a:spcPct val="0"/>
              </a:spcBef>
              <a:buFont typeface="Wingdings" panose="05000000000000000000" pitchFamily="2" charset="2"/>
              <a:buChar char="§"/>
              <a:defRPr/>
            </a:pPr>
            <a:r>
              <a:rPr lang="en-US" altLang="en-US" dirty="0" smtClean="0"/>
              <a:t>Physical (e.g., asthma, paraplegia)</a:t>
            </a:r>
          </a:p>
          <a:p>
            <a:pPr marL="171450" indent="-171450" eaLnBrk="1" hangingPunct="1">
              <a:spcBef>
                <a:spcPct val="0"/>
              </a:spcBef>
              <a:buFont typeface="Wingdings" panose="05000000000000000000" pitchFamily="2" charset="2"/>
              <a:buChar char="§"/>
              <a:defRPr/>
            </a:pPr>
            <a:r>
              <a:rPr lang="en-US" altLang="en-US" dirty="0" smtClean="0"/>
              <a:t>Social/Emotional/Behavioral (e.g., attachment disorder, post-traumatic stress disorder)</a:t>
            </a:r>
          </a:p>
          <a:p>
            <a:pPr marL="0" indent="0" eaLnBrk="1" hangingPunct="1">
              <a:spcBef>
                <a:spcPct val="0"/>
              </a:spcBef>
              <a:buFont typeface="Wingdings" panose="05000000000000000000" pitchFamily="2" charset="2"/>
              <a:buNone/>
              <a:defRPr/>
            </a:pPr>
            <a:endParaRPr lang="en-US" altLang="en-US" dirty="0" smtClean="0"/>
          </a:p>
          <a:p>
            <a:pPr marL="0" indent="0" eaLnBrk="1" hangingPunct="1">
              <a:spcBef>
                <a:spcPct val="0"/>
              </a:spcBef>
              <a:buFont typeface="Arial" panose="020B0604020202020204" pitchFamily="34" charset="0"/>
              <a:buNone/>
              <a:defRPr/>
            </a:pPr>
            <a:r>
              <a:rPr lang="en-US" altLang="en-US" dirty="0" smtClean="0"/>
              <a:t>These are just a few examples of the wide-ranging types of disabilities. Students with disabilities and the people who serve them often form their own unique community or culture. </a:t>
            </a:r>
          </a:p>
          <a:p>
            <a:pPr marL="0" indent="0" eaLnBrk="1" hangingPunct="1">
              <a:spcBef>
                <a:spcPct val="0"/>
              </a:spcBef>
              <a:buFont typeface="Arial" panose="020B0604020202020204" pitchFamily="34" charset="0"/>
              <a:buNone/>
              <a:defRPr/>
            </a:pPr>
            <a:endParaRPr lang="en-US" altLang="en-US" dirty="0" smtClean="0"/>
          </a:p>
          <a:p>
            <a:pPr marL="0" indent="0" eaLnBrk="1" hangingPunct="1">
              <a:spcBef>
                <a:spcPct val="0"/>
              </a:spcBef>
              <a:buFont typeface="Arial" panose="020B0604020202020204" pitchFamily="34" charset="0"/>
              <a:buNone/>
              <a:defRPr/>
            </a:pPr>
            <a:r>
              <a:rPr lang="en-US" altLang="en-US" dirty="0" smtClean="0"/>
              <a:t>Range of disabilities and access and functional needs:</a:t>
            </a:r>
          </a:p>
          <a:p>
            <a:pPr marL="0" indent="0" eaLnBrk="1" hangingPunct="1">
              <a:spcBef>
                <a:spcPct val="0"/>
              </a:spcBef>
              <a:buFont typeface="Arial" panose="020B0604020202020204" pitchFamily="34" charset="0"/>
              <a:buNone/>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The manifestation of a disability ranges from mild to severe.</a:t>
            </a:r>
          </a:p>
          <a:p>
            <a:pPr marL="171450" indent="-171450" eaLnBrk="1" hangingPunct="1">
              <a:spcBef>
                <a:spcPct val="0"/>
              </a:spcBef>
              <a:buFont typeface="Wingdings" panose="05000000000000000000" pitchFamily="2" charset="2"/>
              <a:buChar char="§"/>
              <a:defRPr/>
            </a:pPr>
            <a:r>
              <a:rPr lang="en-US" altLang="en-US" dirty="0" smtClean="0"/>
              <a:t>A mild disability may not be apparent and cause no significant effect on the functioning of the student.</a:t>
            </a:r>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A temporary condition, such as a broken leg, is not considered a disability under ADA. Regardless, schools should always consider how temporary disabilities will be accommodated during an emergency event, and include such considerations in their district and school emergency management plan.</a:t>
            </a:r>
          </a:p>
          <a:p>
            <a:pPr marL="171450" marR="0" indent="-171450" algn="l" defTabSz="4572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lang="en-US" altLang="en-US" dirty="0" smtClean="0"/>
              <a:t>It is not uncommon for some students to have several related disabilities.</a:t>
            </a:r>
          </a:p>
          <a:p>
            <a:pPr marL="0" indent="0" eaLnBrk="1" hangingPunct="1">
              <a:spcBef>
                <a:spcPct val="0"/>
              </a:spcBef>
              <a:buFont typeface="Arial" panose="020B0604020202020204" pitchFamily="34" charset="0"/>
              <a:buNone/>
              <a:defRPr/>
            </a:pPr>
            <a:endParaRPr lang="en-US" altLang="en-US" dirty="0" smtClean="0"/>
          </a:p>
          <a:p>
            <a:pPr marL="0" indent="0" eaLnBrk="1" hangingPunct="1">
              <a:spcBef>
                <a:spcPct val="0"/>
              </a:spcBef>
              <a:buFont typeface="Arial" panose="020B0604020202020204" pitchFamily="34" charset="0"/>
              <a:buNone/>
              <a:defRPr/>
            </a:pPr>
            <a:r>
              <a:rPr lang="en-US" altLang="en-US" b="1" dirty="0" smtClean="0"/>
              <a:t>NOTE: </a:t>
            </a:r>
            <a:r>
              <a:rPr lang="en-US" altLang="en-US" b="0" dirty="0" smtClean="0"/>
              <a:t>Please be aware that these representations may not be useful in an emergency. During an emergency event, a “mild” disability may be a critical issue and a severe disability (such as being confined to a wheelchair) may not be. It is of foremost importance to understand the nature of the person’s disability and the impact it will have in emergency planning, use of technology, and emergency procedures. </a:t>
            </a:r>
          </a:p>
        </p:txBody>
      </p:sp>
      <p:sp>
        <p:nvSpPr>
          <p:cNvPr id="522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2D24169E-730F-4753-8F08-31CED7F38160}" type="slidenum">
              <a:rPr lang="en-US" altLang="en-US" smtClean="0"/>
              <a:pPr fontAlgn="base">
                <a:spcBef>
                  <a:spcPct val="0"/>
                </a:spcBef>
                <a:spcAft>
                  <a:spcPct val="0"/>
                </a:spcAft>
                <a:defRPr/>
              </a:pPr>
              <a:t>5</a:t>
            </a:fld>
            <a:endParaRPr lang="en-US" altLang="en-US" dirty="0" smtClean="0"/>
          </a:p>
        </p:txBody>
      </p:sp>
    </p:spTree>
    <p:extLst>
      <p:ext uri="{BB962C8B-B14F-4D97-AF65-F5344CB8AC3E}">
        <p14:creationId xmlns:p14="http://schemas.microsoft.com/office/powerpoint/2010/main" val="951536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71450" indent="-171450" eaLnBrk="1" fontAlgn="auto" hangingPunct="1">
              <a:spcBef>
                <a:spcPts val="0"/>
              </a:spcBef>
              <a:spcAft>
                <a:spcPts val="0"/>
              </a:spcAft>
              <a:buFont typeface="Wingdings" panose="05000000000000000000" pitchFamily="2" charset="2"/>
              <a:buChar char="§"/>
              <a:defRPr/>
            </a:pPr>
            <a:r>
              <a:rPr lang="en-US" altLang="en-US" dirty="0" smtClean="0"/>
              <a:t>The following relate most specifically to emergency management: </a:t>
            </a:r>
          </a:p>
          <a:p>
            <a:pPr marL="0" indent="0" eaLnBrk="1" fontAlgn="auto" hangingPunct="1">
              <a:spcBef>
                <a:spcPts val="0"/>
              </a:spcBef>
              <a:spcAft>
                <a:spcPts val="0"/>
              </a:spcAft>
              <a:buFont typeface="Wingdings" panose="05000000000000000000" pitchFamily="2" charset="2"/>
              <a:buNone/>
              <a:defRPr/>
            </a:pPr>
            <a:endParaRPr lang="en-US" altLang="en-US" dirty="0" smtClean="0"/>
          </a:p>
          <a:p>
            <a:pPr marL="628650" lvl="1" indent="-171450" eaLnBrk="1" fontAlgn="auto" hangingPunct="1">
              <a:spcBef>
                <a:spcPts val="0"/>
              </a:spcBef>
              <a:spcAft>
                <a:spcPts val="0"/>
              </a:spcAft>
              <a:buFont typeface="Courier New" panose="02070309020205020404" pitchFamily="49" charset="0"/>
              <a:buChar char="o"/>
              <a:defRPr/>
            </a:pPr>
            <a:r>
              <a:rPr lang="en-US" altLang="en-US" dirty="0" smtClean="0"/>
              <a:t>Individuals with Disabilities in Emergency Preparedness (Executive Order No. 13347), which adds to existing legislation for students with disabilities, and specifically requires public entities to include persons with disabilities in their emergency preparedness efforts.</a:t>
            </a:r>
          </a:p>
          <a:p>
            <a:pPr marL="628650" lvl="1" indent="-171450" eaLnBrk="1" fontAlgn="auto" hangingPunct="1">
              <a:spcBef>
                <a:spcPts val="0"/>
              </a:spcBef>
              <a:spcAft>
                <a:spcPts val="0"/>
              </a:spcAft>
              <a:buFont typeface="Courier New" panose="02070309020205020404" pitchFamily="49" charset="0"/>
              <a:buChar char="o"/>
              <a:defRPr/>
            </a:pPr>
            <a:endParaRPr lang="en-US" altLang="en-US" dirty="0" smtClean="0"/>
          </a:p>
          <a:p>
            <a:pPr marL="628650" lvl="1" indent="-171450" eaLnBrk="1" fontAlgn="auto" hangingPunct="1">
              <a:spcBef>
                <a:spcPts val="0"/>
              </a:spcBef>
              <a:spcAft>
                <a:spcPts val="0"/>
              </a:spcAft>
              <a:buFont typeface="Courier New" panose="02070309020205020404" pitchFamily="49" charset="0"/>
              <a:buChar char="o"/>
              <a:defRPr/>
            </a:pPr>
            <a:r>
              <a:rPr lang="en-US" altLang="en-US" dirty="0" smtClean="0"/>
              <a:t>Nondiscrimination under Federal Grants and Programs (Section 504 of the Rehabilitation, Comprehensive Services, and Developmental Disabilities Act of 1978), which stresses that “no otherwise qualified individual with a disability shall, solely by reason of his or her disability, be excluded from participation in, be denied the benefits of, or be subjected to discrimination under any program or activity receiving Federal financial assistance. This would include emergency management programs and activities.”</a:t>
            </a:r>
          </a:p>
          <a:p>
            <a:pPr marL="457200" lvl="1" indent="0" eaLnBrk="1" fontAlgn="auto" hangingPunct="1">
              <a:spcBef>
                <a:spcPts val="0"/>
              </a:spcBef>
              <a:spcAft>
                <a:spcPts val="0"/>
              </a:spcAft>
              <a:buFont typeface="Courier New" panose="02070309020205020404" pitchFamily="49" charset="0"/>
              <a:buNone/>
              <a:defRPr/>
            </a:pPr>
            <a:endParaRPr lang="en-US" altLang="en-US" dirty="0" smtClean="0"/>
          </a:p>
          <a:p>
            <a:pPr marL="171450" indent="-171450" eaLnBrk="1" fontAlgn="auto" hangingPunct="1">
              <a:spcBef>
                <a:spcPts val="0"/>
              </a:spcBef>
              <a:spcAft>
                <a:spcPts val="0"/>
              </a:spcAft>
              <a:buFont typeface="Wingdings" panose="05000000000000000000" pitchFamily="2" charset="2"/>
              <a:buChar char="§"/>
              <a:defRPr/>
            </a:pPr>
            <a:r>
              <a:rPr lang="en-US" altLang="en-US" dirty="0" smtClean="0"/>
              <a:t>State education codes and district policies may also include provisions for persons with disabilities. Please note that state law cannot offer less protection than Federal law. However, it can offer more protection. Check the applicable laws in your state and jurisdiction. </a:t>
            </a:r>
            <a:endParaRPr lang="en-US" dirty="0"/>
          </a:p>
        </p:txBody>
      </p:sp>
      <p:sp>
        <p:nvSpPr>
          <p:cNvPr id="532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2337799-5F01-4A99-8E39-CB5933573A0F}" type="slidenum">
              <a:rPr lang="en-US" altLang="en-US" smtClean="0"/>
              <a:pPr fontAlgn="base">
                <a:spcBef>
                  <a:spcPct val="0"/>
                </a:spcBef>
                <a:spcAft>
                  <a:spcPct val="0"/>
                </a:spcAft>
                <a:defRPr/>
              </a:pPr>
              <a:t>6</a:t>
            </a:fld>
            <a:endParaRPr lang="en-US" altLang="en-US" dirty="0" smtClean="0"/>
          </a:p>
        </p:txBody>
      </p:sp>
    </p:spTree>
    <p:extLst>
      <p:ext uri="{BB962C8B-B14F-4D97-AF65-F5344CB8AC3E}">
        <p14:creationId xmlns:p14="http://schemas.microsoft.com/office/powerpoint/2010/main" val="2931178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eaLnBrk="1" hangingPunct="1">
              <a:spcBef>
                <a:spcPct val="0"/>
              </a:spcBef>
              <a:buFont typeface="Wingdings" panose="05000000000000000000" pitchFamily="2" charset="2"/>
              <a:buNone/>
              <a:defRPr/>
            </a:pPr>
            <a:r>
              <a:rPr lang="en-US" altLang="en-US" dirty="0" smtClean="0"/>
              <a:t>A comprehensive school EOP is supported by six key planning principles, including “providing for the entire school community.” </a:t>
            </a:r>
          </a:p>
          <a:p>
            <a:pPr marL="0" indent="0" eaLnBrk="1" hangingPunct="1">
              <a:spcBef>
                <a:spcPct val="0"/>
              </a:spcBef>
              <a:buFont typeface="Wingdings" panose="05000000000000000000" pitchFamily="2" charset="2"/>
              <a:buNone/>
              <a:defRPr/>
            </a:pPr>
            <a:endParaRPr lang="en-US" altLang="en-US" dirty="0" smtClean="0"/>
          </a:p>
          <a:p>
            <a:pPr eaLnBrk="1" hangingPunct="1">
              <a:spcBef>
                <a:spcPct val="0"/>
              </a:spcBef>
              <a:defRPr/>
            </a:pPr>
            <a:r>
              <a:rPr lang="en-US" altLang="en-US" dirty="0" smtClean="0"/>
              <a:t>Things to consider: </a:t>
            </a:r>
          </a:p>
          <a:p>
            <a:pPr eaLnBrk="1" hangingPunct="1">
              <a:spcBef>
                <a:spcPct val="0"/>
              </a:spcBef>
              <a:defRPr/>
            </a:pPr>
            <a:endParaRPr lang="en-US" altLang="en-US" dirty="0" smtClean="0"/>
          </a:p>
          <a:p>
            <a:pPr marL="171450" indent="-171450" eaLnBrk="1" hangingPunct="1">
              <a:spcBef>
                <a:spcPct val="0"/>
              </a:spcBef>
              <a:buFont typeface="Wingdings" panose="05000000000000000000" pitchFamily="2" charset="2"/>
              <a:buChar char="§"/>
              <a:defRPr/>
            </a:pPr>
            <a:r>
              <a:rPr lang="en-US" altLang="en-US" dirty="0" smtClean="0"/>
              <a:t>When planning for emergencies, always remember that you are dealing with individuals.</a:t>
            </a:r>
          </a:p>
          <a:p>
            <a:pPr marL="171450" indent="-171450" eaLnBrk="1" hangingPunct="1">
              <a:spcBef>
                <a:spcPct val="0"/>
              </a:spcBef>
              <a:buFont typeface="Wingdings" panose="05000000000000000000" pitchFamily="2" charset="2"/>
              <a:buChar char="§"/>
              <a:defRPr/>
            </a:pPr>
            <a:r>
              <a:rPr lang="en-US" altLang="en-US" dirty="0" smtClean="0"/>
              <a:t>Disabilities may present greater or lesser limitations than expected, and they may not be apparent to everyone.</a:t>
            </a:r>
          </a:p>
          <a:p>
            <a:pPr marL="171450" indent="-171450" eaLnBrk="1" hangingPunct="1">
              <a:spcBef>
                <a:spcPct val="0"/>
              </a:spcBef>
              <a:buFont typeface="Wingdings" panose="05000000000000000000" pitchFamily="2" charset="2"/>
              <a:buChar char="§"/>
              <a:defRPr/>
            </a:pPr>
            <a:r>
              <a:rPr lang="en-US" altLang="en-US" dirty="0" smtClean="0"/>
              <a:t>Don’t assume what students with disabilities will need during an emergency. Ask them what type of assistance they will need.</a:t>
            </a:r>
          </a:p>
          <a:p>
            <a:pPr marL="171450" indent="-171450" eaLnBrk="1" hangingPunct="1">
              <a:spcBef>
                <a:spcPct val="0"/>
              </a:spcBef>
              <a:buFont typeface="Wingdings" panose="05000000000000000000" pitchFamily="2" charset="2"/>
              <a:buChar char="§"/>
              <a:defRPr/>
            </a:pPr>
            <a:r>
              <a:rPr lang="en-US" altLang="en-US" dirty="0" smtClean="0"/>
              <a:t>Include in your emergency planning team persons whose disabilities are similar to those of your students and staff so that they can represent their needs.</a:t>
            </a:r>
          </a:p>
          <a:p>
            <a:pPr marL="171450" indent="-171450" eaLnBrk="1" hangingPunct="1">
              <a:spcBef>
                <a:spcPct val="0"/>
              </a:spcBef>
              <a:buFont typeface="Wingdings" panose="05000000000000000000" pitchFamily="2" charset="2"/>
              <a:buChar char="§"/>
              <a:defRPr/>
            </a:pPr>
            <a:r>
              <a:rPr lang="en-US" altLang="en-US" dirty="0" smtClean="0"/>
              <a:t>Don’t assume that people with disabilities are all the same.</a:t>
            </a:r>
          </a:p>
        </p:txBody>
      </p:sp>
      <p:sp>
        <p:nvSpPr>
          <p:cNvPr id="542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EB8851E6-6A9F-4071-912A-7BAE8304A03B}" type="slidenum">
              <a:rPr lang="en-US" altLang="en-US" smtClean="0"/>
              <a:pPr fontAlgn="base">
                <a:spcBef>
                  <a:spcPct val="0"/>
                </a:spcBef>
                <a:spcAft>
                  <a:spcPct val="0"/>
                </a:spcAft>
                <a:defRPr/>
              </a:pPr>
              <a:t>7</a:t>
            </a:fld>
            <a:endParaRPr lang="en-US" altLang="en-US" dirty="0" smtClean="0"/>
          </a:p>
        </p:txBody>
      </p:sp>
    </p:spTree>
    <p:extLst>
      <p:ext uri="{BB962C8B-B14F-4D97-AF65-F5344CB8AC3E}">
        <p14:creationId xmlns:p14="http://schemas.microsoft.com/office/powerpoint/2010/main" val="32648727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3422" indent="-173422" eaLnBrk="1" fontAlgn="auto" hangingPunct="1">
              <a:spcBef>
                <a:spcPct val="0"/>
              </a:spcBef>
              <a:spcAft>
                <a:spcPts val="0"/>
              </a:spcAft>
              <a:buFont typeface="Wingdings" panose="05000000000000000000" pitchFamily="2" charset="2"/>
              <a:buChar char="§"/>
              <a:defRPr/>
            </a:pPr>
            <a:r>
              <a:rPr lang="en-US" altLang="en-US" dirty="0" smtClean="0"/>
              <a:t>At this point in the presentation, we will transition to how to integrate the needs of students and staff with disabilities and other access and functional needs into the planning process for developing a school EOP.</a:t>
            </a:r>
          </a:p>
          <a:p>
            <a:pPr marL="173422" indent="-173422" eaLnBrk="1" fontAlgn="auto" hangingPunct="1">
              <a:spcBef>
                <a:spcPct val="0"/>
              </a:spcBef>
              <a:spcAft>
                <a:spcPts val="0"/>
              </a:spcAft>
              <a:buFont typeface="Wingdings" panose="05000000000000000000" pitchFamily="2" charset="2"/>
              <a:buChar char="§"/>
              <a:defRPr/>
            </a:pPr>
            <a:r>
              <a:rPr lang="en-US" altLang="en-US" dirty="0" smtClean="0"/>
              <a:t>As a brief reminder, this six step process guides a school planning team through the development of a high-quality school EOP. </a:t>
            </a:r>
          </a:p>
          <a:p>
            <a:pPr marL="173422" indent="-173422" eaLnBrk="1" fontAlgn="auto" hangingPunct="1">
              <a:spcBef>
                <a:spcPct val="0"/>
              </a:spcBef>
              <a:spcAft>
                <a:spcPts val="0"/>
              </a:spcAft>
              <a:buFont typeface="Wingdings" panose="05000000000000000000" pitchFamily="2" charset="2"/>
              <a:buChar char="§"/>
              <a:defRPr/>
            </a:pPr>
            <a:r>
              <a:rPr lang="en-US" altLang="en-US" dirty="0" smtClean="0"/>
              <a:t>It is of utmost importance to incorporate the needs of individuals with disabilities and access and functional needs into the six step planning process for developing high-quality school EOPs. The needs of persons with disabilities and other access and functional needs must be considered in all aspects of emergency planning and integrated in each of the six steps. We will explore this in further detail in the next set of slides.</a:t>
            </a:r>
          </a:p>
        </p:txBody>
      </p:sp>
      <p:sp>
        <p:nvSpPr>
          <p:cNvPr id="553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1648825D-E9F8-4AD5-A3DE-58CC875D932A}" type="slidenum">
              <a:rPr lang="en-US" altLang="en-US" smtClean="0"/>
              <a:pPr fontAlgn="base">
                <a:spcBef>
                  <a:spcPct val="0"/>
                </a:spcBef>
                <a:spcAft>
                  <a:spcPct val="0"/>
                </a:spcAft>
                <a:defRPr/>
              </a:pPr>
              <a:t>8</a:t>
            </a:fld>
            <a:endParaRPr lang="en-US" altLang="en-US" dirty="0" smtClean="0"/>
          </a:p>
        </p:txBody>
      </p:sp>
    </p:spTree>
    <p:extLst>
      <p:ext uri="{BB962C8B-B14F-4D97-AF65-F5344CB8AC3E}">
        <p14:creationId xmlns:p14="http://schemas.microsoft.com/office/powerpoint/2010/main" val="646342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2" indent="0" defTabSz="914400">
              <a:buFontTx/>
              <a:buNone/>
            </a:pPr>
            <a:r>
              <a:rPr lang="en-US" altLang="en-US" dirty="0" smtClean="0">
                <a:solidFill>
                  <a:srgbClr val="000000"/>
                </a:solidFill>
                <a:latin typeface="Arial" charset="0"/>
              </a:rPr>
              <a:t>The first step in the six step planning process is forming a collaborative planning team responsible for developing the school EOP. This step addresses the following related topics:</a:t>
            </a:r>
          </a:p>
          <a:p>
            <a:pPr marL="0" lvl="2" indent="0" defTabSz="914400">
              <a:buFontTx/>
              <a:buNone/>
            </a:pPr>
            <a:endParaRPr lang="en-US" altLang="en-US" baseline="0" dirty="0" smtClean="0">
              <a:solidFill>
                <a:srgbClr val="000000"/>
              </a:solidFill>
              <a:latin typeface="Arial" charset="0"/>
            </a:endParaRPr>
          </a:p>
          <a:p>
            <a:pPr marL="171450" lvl="2" indent="-171450" defTabSz="914400">
              <a:buFont typeface="Wingdings" panose="05000000000000000000" pitchFamily="2" charset="2"/>
              <a:buChar char="§"/>
            </a:pPr>
            <a:r>
              <a:rPr lang="en-US" altLang="en-US" baseline="0" dirty="0" smtClean="0">
                <a:solidFill>
                  <a:srgbClr val="000000"/>
                </a:solidFill>
                <a:latin typeface="Arial" charset="0"/>
              </a:rPr>
              <a:t>Identifying a core planning team;</a:t>
            </a:r>
          </a:p>
          <a:p>
            <a:pPr marL="171450" lvl="2" indent="-171450" defTabSz="914400">
              <a:buFont typeface="Wingdings" panose="05000000000000000000" pitchFamily="2" charset="2"/>
              <a:buChar char="§"/>
            </a:pPr>
            <a:r>
              <a:rPr lang="en-US" altLang="en-US" baseline="0" dirty="0" smtClean="0">
                <a:solidFill>
                  <a:srgbClr val="000000"/>
                </a:solidFill>
                <a:latin typeface="Arial" charset="0"/>
              </a:rPr>
              <a:t>Forming a common framework;</a:t>
            </a:r>
          </a:p>
          <a:p>
            <a:pPr marL="171450" lvl="2" indent="-171450" defTabSz="914400">
              <a:buFont typeface="Wingdings" panose="05000000000000000000" pitchFamily="2" charset="2"/>
              <a:buChar char="§"/>
            </a:pPr>
            <a:r>
              <a:rPr lang="en-US" altLang="en-US" baseline="0" dirty="0" smtClean="0">
                <a:solidFill>
                  <a:srgbClr val="000000"/>
                </a:solidFill>
                <a:latin typeface="Arial" charset="0"/>
              </a:rPr>
              <a:t>Defining and assigning roles and responsibilities; and</a:t>
            </a:r>
          </a:p>
          <a:p>
            <a:pPr marL="171450" lvl="2" indent="-171450" defTabSz="914400">
              <a:buFont typeface="Wingdings" panose="05000000000000000000" pitchFamily="2" charset="2"/>
              <a:buChar char="§"/>
            </a:pPr>
            <a:r>
              <a:rPr lang="en-US" altLang="en-US" baseline="0" dirty="0" smtClean="0">
                <a:solidFill>
                  <a:srgbClr val="000000"/>
                </a:solidFill>
                <a:latin typeface="Arial" charset="0"/>
              </a:rPr>
              <a:t>Determining a regular schedule of meetings.</a:t>
            </a:r>
          </a:p>
          <a:p>
            <a:pPr marL="0" lvl="2" indent="0" defTabSz="914400">
              <a:buFont typeface="Wingdings" panose="05000000000000000000" pitchFamily="2" charset="2"/>
              <a:buNone/>
            </a:pPr>
            <a:endParaRPr lang="en-US" altLang="en-US" baseline="0" dirty="0" smtClean="0">
              <a:solidFill>
                <a:srgbClr val="000000"/>
              </a:solidFill>
              <a:latin typeface="Arial" charset="0"/>
            </a:endParaRPr>
          </a:p>
          <a:p>
            <a:pPr marL="0" lvl="2" indent="0" defTabSz="914400">
              <a:buFontTx/>
              <a:buNone/>
            </a:pPr>
            <a:r>
              <a:rPr lang="en-US" altLang="en-US" baseline="0" dirty="0" smtClean="0">
                <a:solidFill>
                  <a:srgbClr val="000000"/>
                </a:solidFill>
                <a:latin typeface="Arial" charset="0"/>
              </a:rPr>
              <a:t>In the next two slides, we will address how to integrate the needs of the entire community into each of these aspects of Step 1.</a:t>
            </a:r>
          </a:p>
        </p:txBody>
      </p:sp>
      <p:sp>
        <p:nvSpPr>
          <p:cNvPr id="563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5DE34184-C9DD-4B3C-82ED-448199B6E8EE}" type="slidenum">
              <a:rPr lang="en-US" altLang="en-US" smtClean="0"/>
              <a:pPr fontAlgn="base">
                <a:spcBef>
                  <a:spcPct val="0"/>
                </a:spcBef>
                <a:spcAft>
                  <a:spcPct val="0"/>
                </a:spcAft>
                <a:defRPr/>
              </a:pPr>
              <a:t>9</a:t>
            </a:fld>
            <a:endParaRPr lang="en-US" altLang="en-US" dirty="0" smtClean="0"/>
          </a:p>
        </p:txBody>
      </p:sp>
    </p:spTree>
    <p:extLst>
      <p:ext uri="{BB962C8B-B14F-4D97-AF65-F5344CB8AC3E}">
        <p14:creationId xmlns:p14="http://schemas.microsoft.com/office/powerpoint/2010/main" val="40473511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indent="0" defTabSz="914400">
              <a:buFont typeface="Arial" panose="020B0604020202020204" pitchFamily="34" charset="0"/>
              <a:buNone/>
            </a:pPr>
            <a:r>
              <a:rPr lang="en-US" altLang="en-US" dirty="0" smtClean="0">
                <a:solidFill>
                  <a:srgbClr val="000000"/>
                </a:solidFill>
                <a:latin typeface="Arial" charset="0"/>
              </a:rPr>
              <a:t>Identify the Core Planning Team:</a:t>
            </a:r>
          </a:p>
          <a:p>
            <a:pPr marL="0" lvl="2" indent="0" defTabSz="914400">
              <a:buFont typeface="Arial" panose="020B0604020202020204" pitchFamily="34" charset="0"/>
              <a:buNone/>
            </a:pPr>
            <a:endParaRPr lang="en-US" altLang="en-US" dirty="0" smtClean="0">
              <a:solidFill>
                <a:srgbClr val="000000"/>
              </a:solidFill>
              <a:latin typeface="Arial" charset="0"/>
            </a:endParaRPr>
          </a:p>
          <a:p>
            <a:pPr marL="171450" lvl="2" indent="-171450" defTabSz="914400">
              <a:buFont typeface="Wingdings" panose="05000000000000000000" pitchFamily="2" charset="2"/>
              <a:buChar char="§"/>
            </a:pPr>
            <a:r>
              <a:rPr lang="en-US" altLang="en-US" dirty="0" smtClean="0">
                <a:solidFill>
                  <a:srgbClr val="000000"/>
                </a:solidFill>
                <a:latin typeface="Arial" charset="0"/>
              </a:rPr>
              <a:t>Sources for representatives from the disability community include government institutions, nonprofit organizations, and advocacy groups.</a:t>
            </a:r>
          </a:p>
          <a:p>
            <a:pPr marL="0" lvl="2" indent="0" defTabSz="914400">
              <a:buFont typeface="Wingdings" panose="05000000000000000000" pitchFamily="2" charset="2"/>
              <a:buNone/>
            </a:pPr>
            <a:endParaRPr lang="en-US" altLang="en-US" dirty="0" smtClean="0">
              <a:solidFill>
                <a:srgbClr val="000000"/>
              </a:solidFill>
              <a:latin typeface="Arial" charset="0"/>
            </a:endParaRPr>
          </a:p>
          <a:p>
            <a:pPr marL="171450" lvl="2" indent="-171450" defTabSz="914400">
              <a:buFont typeface="Wingdings" panose="05000000000000000000" pitchFamily="2" charset="2"/>
              <a:buChar char="§"/>
            </a:pPr>
            <a:r>
              <a:rPr lang="en-US" altLang="en-US" dirty="0" smtClean="0">
                <a:solidFill>
                  <a:srgbClr val="000000"/>
                </a:solidFill>
                <a:latin typeface="Arial" charset="0"/>
              </a:rPr>
              <a:t>Emergency management planners should work with special education teachers and other support staff to understand the unique needs of disability students and become acquainted with the accommodations and modifications that have already been put in place for them. They can also enlist case managers and school psychologists to help them devise strategies for including these accommodations and modifications into the emergency planning process.</a:t>
            </a:r>
          </a:p>
          <a:p>
            <a:pPr marL="0" lvl="2" indent="0" defTabSz="914400">
              <a:buFont typeface="Wingdings" panose="05000000000000000000" pitchFamily="2" charset="2"/>
              <a:buNone/>
            </a:pPr>
            <a:endParaRPr lang="en-US" altLang="en-US" dirty="0" smtClean="0">
              <a:solidFill>
                <a:srgbClr val="000000"/>
              </a:solidFill>
              <a:latin typeface="Arial" charset="0"/>
            </a:endParaRPr>
          </a:p>
          <a:p>
            <a:pPr marL="171450" lvl="2" indent="-171450" defTabSz="914400">
              <a:buFont typeface="Wingdings" panose="05000000000000000000" pitchFamily="2" charset="2"/>
              <a:buChar char="§"/>
            </a:pPr>
            <a:r>
              <a:rPr lang="en-US" altLang="en-US" dirty="0" smtClean="0">
                <a:solidFill>
                  <a:srgbClr val="000000"/>
                </a:solidFill>
                <a:latin typeface="Arial" charset="0"/>
              </a:rPr>
              <a:t>IEPs outline the accommodations and modifications that each student requires. It is imperative that these are accounted for during an emergency event. For example, a student who cannot read may require someone to read emergency communications on their behalf.</a:t>
            </a:r>
          </a:p>
          <a:p>
            <a:pPr marL="0" lvl="2" indent="0" defTabSz="914400">
              <a:buFont typeface="Wingdings" panose="05000000000000000000" pitchFamily="2" charset="2"/>
              <a:buNone/>
            </a:pPr>
            <a:endParaRPr lang="en-US" altLang="en-US" dirty="0" smtClean="0"/>
          </a:p>
          <a:p>
            <a:r>
              <a:rPr lang="en-US" dirty="0" smtClean="0"/>
              <a:t>Form a Common Framework:</a:t>
            </a:r>
          </a:p>
          <a:p>
            <a:endParaRPr lang="en-US" dirty="0" smtClean="0"/>
          </a:p>
          <a:p>
            <a:pPr marL="171450" lvl="0" indent="-171450">
              <a:buFont typeface="Wingdings" panose="05000000000000000000" pitchFamily="2" charset="2"/>
              <a:buChar char="§"/>
            </a:pPr>
            <a:r>
              <a:rPr lang="en-US" altLang="en-US" sz="1200" dirty="0" smtClean="0"/>
              <a:t>Don’t assume what students with disabilities or access and functional needs will require during an emergency. Ask them.</a:t>
            </a:r>
          </a:p>
          <a:p>
            <a:pPr marL="0" lvl="0" indent="0">
              <a:buFont typeface="Wingdings" panose="05000000000000000000" pitchFamily="2" charset="2"/>
              <a:buNone/>
            </a:pPr>
            <a:endParaRPr lang="en-US" altLang="en-US" sz="1200" dirty="0" smtClean="0"/>
          </a:p>
          <a:p>
            <a:pPr marL="171450" lvl="0" indent="-171450">
              <a:buFont typeface="Wingdings" panose="05000000000000000000" pitchFamily="2" charset="2"/>
              <a:buChar char="§"/>
            </a:pPr>
            <a:r>
              <a:rPr lang="en-US" altLang="en-US" sz="1200" dirty="0" smtClean="0"/>
              <a:t>Consult with IEP case managers and school psychologists about strategies for incorporating accommodations into the emergency planning process.</a:t>
            </a:r>
          </a:p>
          <a:p>
            <a:pPr marL="171450" lvl="0" indent="-171450">
              <a:buFont typeface="Wingdings" panose="05000000000000000000" pitchFamily="2" charset="2"/>
              <a:buChar char="§"/>
            </a:pPr>
            <a:endParaRPr lang="en-US" altLang="en-US" sz="1200" dirty="0" smtClean="0"/>
          </a:p>
          <a:p>
            <a:pPr marL="171450" lvl="0" indent="-171450">
              <a:buFont typeface="Wingdings" panose="05000000000000000000" pitchFamily="2" charset="2"/>
              <a:buChar char="§"/>
            </a:pPr>
            <a:r>
              <a:rPr lang="en-US" altLang="en-US" sz="1200" dirty="0" smtClean="0"/>
              <a:t>Discuss emergency considerations for individual students during the IEP process or 504 conferences.</a:t>
            </a:r>
          </a:p>
          <a:p>
            <a:pPr marL="171450" lvl="0" indent="-171450">
              <a:buFont typeface="Wingdings" panose="05000000000000000000" pitchFamily="2" charset="2"/>
              <a:buChar char="§"/>
            </a:pPr>
            <a:endParaRPr lang="en-US" altLang="en-US" sz="1200" dirty="0" smtClean="0"/>
          </a:p>
          <a:p>
            <a:pPr marL="171450" lvl="0" indent="-171450">
              <a:buFont typeface="Wingdings" panose="05000000000000000000" pitchFamily="2" charset="2"/>
              <a:buChar char="§"/>
            </a:pPr>
            <a:r>
              <a:rPr lang="en-US" altLang="en-US" sz="1200" dirty="0" smtClean="0"/>
              <a:t>Invite first responders to meet students and staff.</a:t>
            </a:r>
          </a:p>
          <a:p>
            <a:endParaRPr lang="en-US" dirty="0"/>
          </a:p>
        </p:txBody>
      </p:sp>
      <p:sp>
        <p:nvSpPr>
          <p:cNvPr id="4" name="Slide Number Placeholder 3"/>
          <p:cNvSpPr>
            <a:spLocks noGrp="1"/>
          </p:cNvSpPr>
          <p:nvPr>
            <p:ph type="sldNum" sz="quarter" idx="10"/>
          </p:nvPr>
        </p:nvSpPr>
        <p:spPr/>
        <p:txBody>
          <a:bodyPr/>
          <a:lstStyle/>
          <a:p>
            <a:fld id="{EDB500F8-35F4-2241-B950-C32666226879}" type="slidenum">
              <a:rPr lang="en-US" smtClean="0"/>
              <a:pPr/>
              <a:t>10</a:t>
            </a:fld>
            <a:endParaRPr lang="en-US" dirty="0"/>
          </a:p>
        </p:txBody>
      </p:sp>
    </p:spTree>
    <p:extLst>
      <p:ext uri="{BB962C8B-B14F-4D97-AF65-F5344CB8AC3E}">
        <p14:creationId xmlns:p14="http://schemas.microsoft.com/office/powerpoint/2010/main" val="2818132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3359055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55984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3884015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76943"/>
            <a:ext cx="8229600" cy="1143000"/>
          </a:xfrm>
        </p:spPr>
        <p:txBody>
          <a:bodyPr/>
          <a:lstStyle>
            <a:lvl1pPr>
              <a:defRPr>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286274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53744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409044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1389829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61913"/>
            <a:ext cx="8229600" cy="1143000"/>
          </a:xfrm>
        </p:spPr>
        <p:txBody>
          <a:bodyPr/>
          <a:lstStyle>
            <a:lvl1pPr>
              <a:defRPr>
                <a:solidFill>
                  <a:srgbClr val="FFFFFF"/>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338308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1149355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3851392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490720" y="6454042"/>
            <a:ext cx="391464" cy="365125"/>
          </a:xfrm>
          <a:prstGeom prst="rect">
            <a:avLst/>
          </a:prstGeom>
        </p:spPr>
        <p:txBody>
          <a:bodyPr/>
          <a:lstStyle/>
          <a:p>
            <a:fld id="{5972B450-2E1C-1843-B076-88E9D4D97ADC}" type="slidenum">
              <a:rPr lang="en-US" smtClean="0"/>
              <a:pPr/>
              <a:t>‹#›</a:t>
            </a:fld>
            <a:endParaRPr lang="en-US" dirty="0"/>
          </a:p>
        </p:txBody>
      </p:sp>
    </p:spTree>
    <p:extLst>
      <p:ext uri="{BB962C8B-B14F-4D97-AF65-F5344CB8AC3E}">
        <p14:creationId xmlns:p14="http://schemas.microsoft.com/office/powerpoint/2010/main" val="297350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6501-112_REMS-TA_K-12_PPT_Title-Pg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963924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sz="4400" kern="1200">
          <a:solidFill>
            <a:schemeClr val="bg1">
              <a:lumMod val="95000"/>
            </a:schemeClr>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8" Type="http://schemas.microsoft.com/office/2007/relationships/diagramDrawing" Target="../diagrams/drawing5.xml"/><Relationship Id="rId13" Type="http://schemas.microsoft.com/office/2007/relationships/diagramDrawing" Target="../diagrams/drawing6.xml"/><Relationship Id="rId3" Type="http://schemas.openxmlformats.org/officeDocument/2006/relationships/image" Target="../media/image4.png"/><Relationship Id="rId7" Type="http://schemas.openxmlformats.org/officeDocument/2006/relationships/diagramColors" Target="../diagrams/colors5.xml"/><Relationship Id="rId12" Type="http://schemas.openxmlformats.org/officeDocument/2006/relationships/diagramColors" Target="../diagrams/colors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QuickStyle" Target="../diagrams/quickStyle5.xml"/><Relationship Id="rId11" Type="http://schemas.openxmlformats.org/officeDocument/2006/relationships/diagramQuickStyle" Target="../diagrams/quickStyle6.xml"/><Relationship Id="rId5" Type="http://schemas.openxmlformats.org/officeDocument/2006/relationships/diagramLayout" Target="../diagrams/layout5.xml"/><Relationship Id="rId10" Type="http://schemas.openxmlformats.org/officeDocument/2006/relationships/diagramLayout" Target="../diagrams/layout6.xml"/><Relationship Id="rId4" Type="http://schemas.openxmlformats.org/officeDocument/2006/relationships/diagramData" Target="../diagrams/data5.xml"/><Relationship Id="rId9" Type="http://schemas.openxmlformats.org/officeDocument/2006/relationships/diagramData" Target="../diagrams/data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rems.ed.gov/COP/Default.aspx"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rems.ed.gov/Default.aspx" TargetMode="External"/><Relationship Id="rId4" Type="http://schemas.openxmlformats.org/officeDocument/2006/relationships/hyperlink" Target="http://rems.ed.gov/TA_VirtualTrainings.aspx"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itle 6"/>
          <p:cNvSpPr>
            <a:spLocks noGrp="1"/>
          </p:cNvSpPr>
          <p:nvPr>
            <p:ph type="ctrTitle"/>
          </p:nvPr>
        </p:nvSpPr>
        <p:spPr>
          <a:xfrm>
            <a:off x="2403475" y="1138238"/>
            <a:ext cx="6435725" cy="3636962"/>
          </a:xfrm>
        </p:spPr>
        <p:txBody>
          <a:bodyPr/>
          <a:lstStyle/>
          <a:p>
            <a:pPr algn="l" eaLnBrk="1" hangingPunct="1"/>
            <a:r>
              <a:rPr lang="en-US" altLang="en-US" sz="3200" dirty="0" smtClean="0">
                <a:solidFill>
                  <a:schemeClr val="bg1"/>
                </a:solidFill>
                <a:latin typeface="Arial Unicode MS" pitchFamily="34" charset="-128"/>
                <a:ea typeface="Arial Unicode MS" pitchFamily="34" charset="-128"/>
                <a:cs typeface="Arial Unicode MS" pitchFamily="34" charset="-128"/>
              </a:rPr>
              <a:t>Emergency Operations Planning: Integrating the Needs of Students and Staff with Disabilities and Other Access and Functional Needs</a:t>
            </a:r>
          </a:p>
        </p:txBody>
      </p:sp>
    </p:spTree>
    <p:extLst>
      <p:ext uri="{BB962C8B-B14F-4D97-AF65-F5344CB8AC3E}">
        <p14:creationId xmlns:p14="http://schemas.microsoft.com/office/powerpoint/2010/main" val="19886282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889"/>
            <a:ext cx="8229600" cy="1143000"/>
          </a:xfrm>
        </p:spPr>
        <p:txBody>
          <a:bodyPr>
            <a:noAutofit/>
          </a:bodyPr>
          <a:lstStyle/>
          <a:p>
            <a:r>
              <a:rPr lang="en-US" sz="4000" dirty="0"/>
              <a:t>Identify the Core Planning Team and Form a Common Framework</a:t>
            </a:r>
          </a:p>
        </p:txBody>
      </p:sp>
      <p:grpSp>
        <p:nvGrpSpPr>
          <p:cNvPr id="3" name="Group 2" descr="Identify Core Planning Team – Consider including the following individuals:&#10; School staff, such as teachers, counselors, school nurses, IEP case managers, school psychologists, and transportation providers;&#10; Students and staff with disabilities or other access and functional needs, or their representatives;&#10; Community partners, such as first responders, mental and public health professionals, and individuals from organizations that represent individuals with disabilities.&#10;Form a Common Framework&#10; &#10;"/>
          <p:cNvGrpSpPr/>
          <p:nvPr/>
        </p:nvGrpSpPr>
        <p:grpSpPr>
          <a:xfrm>
            <a:off x="457200" y="1694359"/>
            <a:ext cx="8018060" cy="4460781"/>
            <a:chOff x="457200" y="1694359"/>
            <a:chExt cx="8018060" cy="4460781"/>
          </a:xfrm>
        </p:grpSpPr>
        <p:sp>
          <p:nvSpPr>
            <p:cNvPr id="5" name="Rectangle 4"/>
            <p:cNvSpPr/>
            <p:nvPr/>
          </p:nvSpPr>
          <p:spPr>
            <a:xfrm>
              <a:off x="457200" y="1694359"/>
              <a:ext cx="8018060" cy="4460781"/>
            </a:xfrm>
            <a:prstGeom prst="rect">
              <a:avLst/>
            </a:prstGeom>
            <a:solidFill>
              <a:schemeClr val="accent3">
                <a:lumMod val="20000"/>
                <a:lumOff val="80000"/>
                <a:alpha val="53000"/>
              </a:schemeClr>
            </a:solidFill>
          </p:spPr>
        </p:sp>
        <p:sp>
          <p:nvSpPr>
            <p:cNvPr id="6" name="Freeform 5"/>
            <p:cNvSpPr/>
            <p:nvPr/>
          </p:nvSpPr>
          <p:spPr>
            <a:xfrm>
              <a:off x="457200" y="1696090"/>
              <a:ext cx="8018060" cy="1110472"/>
            </a:xfrm>
            <a:custGeom>
              <a:avLst/>
              <a:gdLst>
                <a:gd name="connsiteX0" fmla="*/ 0 w 8018060"/>
                <a:gd name="connsiteY0" fmla="*/ 185082 h 1110472"/>
                <a:gd name="connsiteX1" fmla="*/ 185082 w 8018060"/>
                <a:gd name="connsiteY1" fmla="*/ 0 h 1110472"/>
                <a:gd name="connsiteX2" fmla="*/ 7832978 w 8018060"/>
                <a:gd name="connsiteY2" fmla="*/ 0 h 1110472"/>
                <a:gd name="connsiteX3" fmla="*/ 8018060 w 8018060"/>
                <a:gd name="connsiteY3" fmla="*/ 185082 h 1110472"/>
                <a:gd name="connsiteX4" fmla="*/ 8018060 w 8018060"/>
                <a:gd name="connsiteY4" fmla="*/ 925390 h 1110472"/>
                <a:gd name="connsiteX5" fmla="*/ 7832978 w 8018060"/>
                <a:gd name="connsiteY5" fmla="*/ 1110472 h 1110472"/>
                <a:gd name="connsiteX6" fmla="*/ 185082 w 8018060"/>
                <a:gd name="connsiteY6" fmla="*/ 1110472 h 1110472"/>
                <a:gd name="connsiteX7" fmla="*/ 0 w 8018060"/>
                <a:gd name="connsiteY7" fmla="*/ 925390 h 1110472"/>
                <a:gd name="connsiteX8" fmla="*/ 0 w 8018060"/>
                <a:gd name="connsiteY8" fmla="*/ 185082 h 1110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18060" h="1110472">
                  <a:moveTo>
                    <a:pt x="0" y="185082"/>
                  </a:moveTo>
                  <a:cubicBezTo>
                    <a:pt x="0" y="82864"/>
                    <a:pt x="82864" y="0"/>
                    <a:pt x="185082" y="0"/>
                  </a:cubicBezTo>
                  <a:lnTo>
                    <a:pt x="7832978" y="0"/>
                  </a:lnTo>
                  <a:cubicBezTo>
                    <a:pt x="7935196" y="0"/>
                    <a:pt x="8018060" y="82864"/>
                    <a:pt x="8018060" y="185082"/>
                  </a:cubicBezTo>
                  <a:lnTo>
                    <a:pt x="8018060" y="925390"/>
                  </a:lnTo>
                  <a:cubicBezTo>
                    <a:pt x="8018060" y="1027608"/>
                    <a:pt x="7935196" y="1110472"/>
                    <a:pt x="7832978" y="1110472"/>
                  </a:cubicBezTo>
                  <a:lnTo>
                    <a:pt x="185082" y="1110472"/>
                  </a:lnTo>
                  <a:cubicBezTo>
                    <a:pt x="82864" y="1110472"/>
                    <a:pt x="0" y="1027608"/>
                    <a:pt x="0" y="925390"/>
                  </a:cubicBezTo>
                  <a:lnTo>
                    <a:pt x="0" y="185082"/>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60889" tIns="160889" rIns="160889" bIns="160889" numCol="1" spcCol="1270" anchor="ctr" anchorCtr="0">
              <a:noAutofit/>
            </a:bodyPr>
            <a:lstStyle/>
            <a:p>
              <a:pPr lvl="0" algn="l" defTabSz="1244600" rtl="0">
                <a:lnSpc>
                  <a:spcPct val="90000"/>
                </a:lnSpc>
                <a:spcBef>
                  <a:spcPct val="0"/>
                </a:spcBef>
                <a:spcAft>
                  <a:spcPct val="35000"/>
                </a:spcAft>
              </a:pPr>
              <a:r>
                <a:rPr lang="en-US" sz="2800" b="1" kern="1200" dirty="0" smtClean="0">
                  <a:solidFill>
                    <a:schemeClr val="bg1"/>
                  </a:solidFill>
                </a:rPr>
                <a:t>Identify Core Planning Team – Consider including the following individuals:</a:t>
              </a:r>
              <a:endParaRPr lang="en-US" sz="2800" b="1" kern="1200" dirty="0">
                <a:solidFill>
                  <a:schemeClr val="bg1"/>
                </a:solidFill>
              </a:endParaRPr>
            </a:p>
          </p:txBody>
        </p:sp>
        <p:sp>
          <p:nvSpPr>
            <p:cNvPr id="7" name="Freeform 6"/>
            <p:cNvSpPr/>
            <p:nvPr/>
          </p:nvSpPr>
          <p:spPr>
            <a:xfrm>
              <a:off x="457200" y="2875914"/>
              <a:ext cx="8018060" cy="2399947"/>
            </a:xfrm>
            <a:custGeom>
              <a:avLst/>
              <a:gdLst>
                <a:gd name="connsiteX0" fmla="*/ 0 w 8018060"/>
                <a:gd name="connsiteY0" fmla="*/ 0 h 2399947"/>
                <a:gd name="connsiteX1" fmla="*/ 8018060 w 8018060"/>
                <a:gd name="connsiteY1" fmla="*/ 0 h 2399947"/>
                <a:gd name="connsiteX2" fmla="*/ 8018060 w 8018060"/>
                <a:gd name="connsiteY2" fmla="*/ 2399947 h 2399947"/>
                <a:gd name="connsiteX3" fmla="*/ 0 w 8018060"/>
                <a:gd name="connsiteY3" fmla="*/ 2399947 h 2399947"/>
                <a:gd name="connsiteX4" fmla="*/ 0 w 8018060"/>
                <a:gd name="connsiteY4" fmla="*/ 0 h 23999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8060" h="2399947">
                  <a:moveTo>
                    <a:pt x="0" y="0"/>
                  </a:moveTo>
                  <a:lnTo>
                    <a:pt x="8018060" y="0"/>
                  </a:lnTo>
                  <a:lnTo>
                    <a:pt x="8018060" y="2399947"/>
                  </a:lnTo>
                  <a:lnTo>
                    <a:pt x="0" y="239994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4573" tIns="25400" rIns="142240" bIns="25400" numCol="1" spcCol="1270" anchor="t" anchorCtr="0">
              <a:noAutofit/>
            </a:bodyPr>
            <a:lstStyle/>
            <a:p>
              <a:pPr marL="228600" lvl="1" indent="-228600" algn="l" defTabSz="889000" rtl="0">
                <a:lnSpc>
                  <a:spcPct val="100000"/>
                </a:lnSpc>
                <a:spcBef>
                  <a:spcPct val="0"/>
                </a:spcBef>
                <a:spcAft>
                  <a:spcPts val="400"/>
                </a:spcAft>
                <a:buChar char="••"/>
              </a:pPr>
              <a:r>
                <a:rPr lang="en-US" sz="2000" kern="1200" dirty="0" smtClean="0"/>
                <a:t>School staff, such as teachers, counselors, school nurses, IEP case managers, school psychologists, and transportation providers;</a:t>
              </a:r>
              <a:endParaRPr lang="en-US" sz="2000" kern="1200" dirty="0"/>
            </a:p>
            <a:p>
              <a:pPr marL="228600" lvl="1" indent="-228600" algn="l" defTabSz="889000">
                <a:lnSpc>
                  <a:spcPct val="100000"/>
                </a:lnSpc>
                <a:spcBef>
                  <a:spcPct val="0"/>
                </a:spcBef>
                <a:spcAft>
                  <a:spcPts val="400"/>
                </a:spcAft>
                <a:buChar char="••"/>
              </a:pPr>
              <a:r>
                <a:rPr lang="en-US" sz="2000" kern="1200" dirty="0" smtClean="0"/>
                <a:t>Students and staff with disabilities or other access and functional needs, or their representatives;</a:t>
              </a:r>
              <a:endParaRPr lang="en-US" sz="2000" kern="1200" dirty="0"/>
            </a:p>
            <a:p>
              <a:pPr marL="228600" lvl="1" indent="-228600" algn="l" defTabSz="889000">
                <a:lnSpc>
                  <a:spcPct val="100000"/>
                </a:lnSpc>
                <a:spcBef>
                  <a:spcPct val="0"/>
                </a:spcBef>
                <a:spcAft>
                  <a:spcPts val="400"/>
                </a:spcAft>
                <a:buChar char="••"/>
              </a:pPr>
              <a:r>
                <a:rPr lang="en-US" sz="2000" kern="1200" dirty="0" smtClean="0"/>
                <a:t>Community partners, such as first responders, mental and public health professionals, and individuals from organizations that represent individuals with disabilities.</a:t>
              </a:r>
              <a:endParaRPr lang="en-US" sz="2000" kern="1200" dirty="0"/>
            </a:p>
          </p:txBody>
        </p:sp>
        <p:sp>
          <p:nvSpPr>
            <p:cNvPr id="8" name="Freeform 7"/>
            <p:cNvSpPr/>
            <p:nvPr/>
          </p:nvSpPr>
          <p:spPr>
            <a:xfrm>
              <a:off x="457200" y="5273252"/>
              <a:ext cx="8018060" cy="881887"/>
            </a:xfrm>
            <a:custGeom>
              <a:avLst/>
              <a:gdLst>
                <a:gd name="connsiteX0" fmla="*/ 0 w 8018060"/>
                <a:gd name="connsiteY0" fmla="*/ 146984 h 881887"/>
                <a:gd name="connsiteX1" fmla="*/ 146984 w 8018060"/>
                <a:gd name="connsiteY1" fmla="*/ 0 h 881887"/>
                <a:gd name="connsiteX2" fmla="*/ 7871076 w 8018060"/>
                <a:gd name="connsiteY2" fmla="*/ 0 h 881887"/>
                <a:gd name="connsiteX3" fmla="*/ 8018060 w 8018060"/>
                <a:gd name="connsiteY3" fmla="*/ 146984 h 881887"/>
                <a:gd name="connsiteX4" fmla="*/ 8018060 w 8018060"/>
                <a:gd name="connsiteY4" fmla="*/ 734903 h 881887"/>
                <a:gd name="connsiteX5" fmla="*/ 7871076 w 8018060"/>
                <a:gd name="connsiteY5" fmla="*/ 881887 h 881887"/>
                <a:gd name="connsiteX6" fmla="*/ 146984 w 8018060"/>
                <a:gd name="connsiteY6" fmla="*/ 881887 h 881887"/>
                <a:gd name="connsiteX7" fmla="*/ 0 w 8018060"/>
                <a:gd name="connsiteY7" fmla="*/ 734903 h 881887"/>
                <a:gd name="connsiteX8" fmla="*/ 0 w 8018060"/>
                <a:gd name="connsiteY8" fmla="*/ 146984 h 881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018060" h="881887">
                  <a:moveTo>
                    <a:pt x="0" y="146984"/>
                  </a:moveTo>
                  <a:cubicBezTo>
                    <a:pt x="0" y="65807"/>
                    <a:pt x="65807" y="0"/>
                    <a:pt x="146984" y="0"/>
                  </a:cubicBezTo>
                  <a:lnTo>
                    <a:pt x="7871076" y="0"/>
                  </a:lnTo>
                  <a:cubicBezTo>
                    <a:pt x="7952253" y="0"/>
                    <a:pt x="8018060" y="65807"/>
                    <a:pt x="8018060" y="146984"/>
                  </a:cubicBezTo>
                  <a:lnTo>
                    <a:pt x="8018060" y="734903"/>
                  </a:lnTo>
                  <a:cubicBezTo>
                    <a:pt x="8018060" y="816080"/>
                    <a:pt x="7952253" y="881887"/>
                    <a:pt x="7871076" y="881887"/>
                  </a:cubicBezTo>
                  <a:lnTo>
                    <a:pt x="146984" y="881887"/>
                  </a:lnTo>
                  <a:cubicBezTo>
                    <a:pt x="65807" y="881887"/>
                    <a:pt x="0" y="816080"/>
                    <a:pt x="0" y="734903"/>
                  </a:cubicBezTo>
                  <a:lnTo>
                    <a:pt x="0" y="146984"/>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49730" tIns="149730" rIns="149730" bIns="149730" numCol="1" spcCol="1270" anchor="ctr" anchorCtr="0">
              <a:noAutofit/>
            </a:bodyPr>
            <a:lstStyle/>
            <a:p>
              <a:pPr lvl="0" algn="l" defTabSz="1244600" rtl="0">
                <a:lnSpc>
                  <a:spcPct val="90000"/>
                </a:lnSpc>
                <a:spcBef>
                  <a:spcPct val="0"/>
                </a:spcBef>
                <a:spcAft>
                  <a:spcPct val="35000"/>
                </a:spcAft>
              </a:pPr>
              <a:r>
                <a:rPr lang="en-US" altLang="en-US" sz="2800" b="1" kern="1200" dirty="0" smtClean="0">
                  <a:solidFill>
                    <a:schemeClr val="bg1"/>
                  </a:solidFill>
                </a:rPr>
                <a:t>Form a Common Framework</a:t>
              </a:r>
              <a:endParaRPr lang="en-US" sz="2800" b="1" kern="1200" dirty="0">
                <a:solidFill>
                  <a:schemeClr val="bg1"/>
                </a:solidFill>
              </a:endParaRPr>
            </a:p>
          </p:txBody>
        </p:sp>
        <p:sp>
          <p:nvSpPr>
            <p:cNvPr id="9" name="Freeform 8"/>
            <p:cNvSpPr/>
            <p:nvPr/>
          </p:nvSpPr>
          <p:spPr>
            <a:xfrm>
              <a:off x="457200" y="6088397"/>
              <a:ext cx="8018060" cy="65010"/>
            </a:xfrm>
            <a:custGeom>
              <a:avLst/>
              <a:gdLst>
                <a:gd name="connsiteX0" fmla="*/ 0 w 8018060"/>
                <a:gd name="connsiteY0" fmla="*/ 0 h 65010"/>
                <a:gd name="connsiteX1" fmla="*/ 8018060 w 8018060"/>
                <a:gd name="connsiteY1" fmla="*/ 0 h 65010"/>
                <a:gd name="connsiteX2" fmla="*/ 8018060 w 8018060"/>
                <a:gd name="connsiteY2" fmla="*/ 65010 h 65010"/>
                <a:gd name="connsiteX3" fmla="*/ 0 w 8018060"/>
                <a:gd name="connsiteY3" fmla="*/ 65010 h 65010"/>
                <a:gd name="connsiteX4" fmla="*/ 0 w 8018060"/>
                <a:gd name="connsiteY4" fmla="*/ 0 h 65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18060" h="65010">
                  <a:moveTo>
                    <a:pt x="0" y="0"/>
                  </a:moveTo>
                  <a:lnTo>
                    <a:pt x="8018060" y="0"/>
                  </a:lnTo>
                  <a:lnTo>
                    <a:pt x="8018060" y="65010"/>
                  </a:lnTo>
                  <a:lnTo>
                    <a:pt x="0" y="6501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54573" tIns="6350" rIns="35560" bIns="6350" numCol="1" spcCol="1270" anchor="t" anchorCtr="0">
              <a:noAutofit/>
            </a:bodyPr>
            <a:lstStyle/>
            <a:p>
              <a:pPr marL="57150" lvl="1" indent="-57150" algn="l" defTabSz="177800" rtl="0">
                <a:lnSpc>
                  <a:spcPct val="90000"/>
                </a:lnSpc>
                <a:spcBef>
                  <a:spcPct val="0"/>
                </a:spcBef>
                <a:spcAft>
                  <a:spcPct val="20000"/>
                </a:spcAft>
                <a:buChar char="••"/>
              </a:pPr>
              <a:endParaRPr lang="en-US" sz="400" kern="1200" dirty="0"/>
            </a:p>
          </p:txBody>
        </p:sp>
      </p:grpSp>
    </p:spTree>
    <p:extLst>
      <p:ext uri="{BB962C8B-B14F-4D97-AF65-F5344CB8AC3E}">
        <p14:creationId xmlns:p14="http://schemas.microsoft.com/office/powerpoint/2010/main" val="1663592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73420" y="207745"/>
            <a:ext cx="8844455" cy="1143000"/>
          </a:xfrm>
        </p:spPr>
        <p:txBody>
          <a:bodyPr>
            <a:noAutofit/>
          </a:bodyPr>
          <a:lstStyle/>
          <a:p>
            <a:r>
              <a:rPr lang="en-US" altLang="en-US" sz="3600" dirty="0" smtClean="0"/>
              <a:t>Define and Assign Roles and Responsibilities and Determine Regular Schedule of Meetings</a:t>
            </a:r>
          </a:p>
        </p:txBody>
      </p:sp>
      <p:graphicFrame>
        <p:nvGraphicFramePr>
          <p:cNvPr id="4" name="Content Placeholder 3" descr="Define and Assign Roles and Responsibilities:&#10; Review all policies and procedures.&#10; Establish procedures for managing, maintaining, and operating specialized medical equipment and supplies.&#10; Serve as trainers to other community partners.&#10;Determine a Regular Schedule of Meetings:&#10; Facilitate discussions to get community buy-in and support.&#10;"/>
          <p:cNvGraphicFramePr>
            <a:graphicFrameLocks noGrp="1"/>
          </p:cNvGraphicFramePr>
          <p:nvPr>
            <p:ph idx="1"/>
            <p:extLst>
              <p:ext uri="{D42A27DB-BD31-4B8C-83A1-F6EECF244321}">
                <p14:modId xmlns:p14="http://schemas.microsoft.com/office/powerpoint/2010/main" val="1219860208"/>
              </p:ext>
            </p:extLst>
          </p:nvPr>
        </p:nvGraphicFramePr>
        <p:xfrm>
          <a:off x="457200" y="1746913"/>
          <a:ext cx="8018060" cy="4339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56154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176213"/>
            <a:ext cx="8229600" cy="1143000"/>
          </a:xfrm>
        </p:spPr>
        <p:txBody>
          <a:bodyPr>
            <a:normAutofit/>
          </a:bodyPr>
          <a:lstStyle/>
          <a:p>
            <a:pPr eaLnBrk="1" hangingPunct="1"/>
            <a:r>
              <a:rPr lang="en-US" altLang="en-US" dirty="0" smtClean="0"/>
              <a:t>Step 2: Understand the Situation</a:t>
            </a:r>
          </a:p>
        </p:txBody>
      </p:sp>
      <p:pic>
        <p:nvPicPr>
          <p:cNvPr id="4" name="Picture 2" descr="Steps 1 -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84965"/>
            <a:ext cx="868680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descr="Step 2 Understand the Situation"/>
          <p:cNvSpPr/>
          <p:nvPr/>
        </p:nvSpPr>
        <p:spPr>
          <a:xfrm>
            <a:off x="1577975" y="1498600"/>
            <a:ext cx="1606550" cy="131762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Content Placeholder 2"/>
          <p:cNvSpPr>
            <a:spLocks noGrp="1"/>
          </p:cNvSpPr>
          <p:nvPr>
            <p:ph idx="1"/>
          </p:nvPr>
        </p:nvSpPr>
        <p:spPr>
          <a:xfrm>
            <a:off x="457200" y="2816224"/>
            <a:ext cx="8229600" cy="3395389"/>
          </a:xfrm>
        </p:spPr>
        <p:txBody>
          <a:bodyPr rtlCol="0">
            <a:normAutofit/>
          </a:bodyPr>
          <a:lstStyle/>
          <a:p>
            <a:pPr>
              <a:buFont typeface="Wingdings" panose="05000000000000000000" pitchFamily="2" charset="2"/>
              <a:buChar char="§"/>
              <a:defRPr/>
            </a:pPr>
            <a:r>
              <a:rPr lang="en-US" sz="2400" dirty="0"/>
              <a:t>In Step 2, schools will conduct a number of assessments to identify the threats and hazards that will be addressed in their school EOP</a:t>
            </a:r>
            <a:r>
              <a:rPr lang="en-US" sz="2400" dirty="0" smtClean="0"/>
              <a:t>.</a:t>
            </a:r>
          </a:p>
          <a:p>
            <a:pPr>
              <a:buFont typeface="Wingdings" panose="05000000000000000000" pitchFamily="2" charset="2"/>
              <a:buChar char="§"/>
              <a:defRPr/>
            </a:pPr>
            <a:r>
              <a:rPr lang="en-US" sz="2400" dirty="0" smtClean="0"/>
              <a:t>Two assessments that may reveal critical information about how threats and hazards impact individuals with disabilities and other access and functional needs include: </a:t>
            </a:r>
          </a:p>
          <a:p>
            <a:pPr marL="1371600" lvl="2" indent="-457200">
              <a:buFont typeface="+mj-lt"/>
              <a:buAutoNum type="arabicPeriod"/>
              <a:defRPr/>
            </a:pPr>
            <a:r>
              <a:rPr lang="en-US" dirty="0"/>
              <a:t>t</a:t>
            </a:r>
            <a:r>
              <a:rPr lang="en-US" dirty="0" smtClean="0"/>
              <a:t>he Site Assessment; and</a:t>
            </a:r>
          </a:p>
          <a:p>
            <a:pPr marL="1371600" lvl="2" indent="-457200">
              <a:buFont typeface="+mj-lt"/>
              <a:buAutoNum type="arabicPeriod"/>
              <a:defRPr/>
            </a:pPr>
            <a:r>
              <a:rPr lang="en-US" dirty="0" smtClean="0"/>
              <a:t>the Capacity Assessment.</a:t>
            </a:r>
            <a:endParaRPr lang="en-US" dirty="0"/>
          </a:p>
          <a:p>
            <a:pPr eaLnBrk="1" fontAlgn="auto" hangingPunct="1">
              <a:spcAft>
                <a:spcPts val="0"/>
              </a:spcAft>
              <a:buFont typeface="Arial"/>
              <a:buChar char="•"/>
              <a:defRPr/>
            </a:pPr>
            <a:endParaRPr lang="en-US" dirty="0"/>
          </a:p>
        </p:txBody>
      </p:sp>
    </p:spTree>
    <p:extLst>
      <p:ext uri="{BB962C8B-B14F-4D97-AF65-F5344CB8AC3E}">
        <p14:creationId xmlns:p14="http://schemas.microsoft.com/office/powerpoint/2010/main" val="557511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57200" y="195808"/>
            <a:ext cx="8229600" cy="1143000"/>
          </a:xfrm>
        </p:spPr>
        <p:txBody>
          <a:bodyPr/>
          <a:lstStyle/>
          <a:p>
            <a:pPr eaLnBrk="1" hangingPunct="1"/>
            <a:r>
              <a:rPr lang="en-US" altLang="en-US" dirty="0" smtClean="0"/>
              <a:t>Conducting a Site Assessment</a:t>
            </a:r>
          </a:p>
        </p:txBody>
      </p:sp>
      <p:sp>
        <p:nvSpPr>
          <p:cNvPr id="3" name="Content Placeholder 2"/>
          <p:cNvSpPr>
            <a:spLocks noGrp="1"/>
          </p:cNvSpPr>
          <p:nvPr>
            <p:ph sz="half" idx="1"/>
          </p:nvPr>
        </p:nvSpPr>
        <p:spPr>
          <a:xfrm>
            <a:off x="341194" y="1710563"/>
            <a:ext cx="4546116" cy="4422218"/>
          </a:xfrm>
        </p:spPr>
        <p:txBody>
          <a:bodyPr rtlCol="0">
            <a:normAutofit fontScale="32500" lnSpcReduction="20000"/>
          </a:bodyPr>
          <a:lstStyle/>
          <a:p>
            <a:pPr eaLnBrk="1" fontAlgn="auto" hangingPunct="1">
              <a:lnSpc>
                <a:spcPct val="120000"/>
              </a:lnSpc>
              <a:spcBef>
                <a:spcPts val="0"/>
              </a:spcBef>
              <a:spcAft>
                <a:spcPts val="1200"/>
              </a:spcAft>
              <a:buFont typeface="Wingdings" panose="05000000000000000000" pitchFamily="2" charset="2"/>
              <a:buChar char="§"/>
              <a:defRPr/>
            </a:pPr>
            <a:r>
              <a:rPr lang="en-US" sz="8000" dirty="0" smtClean="0"/>
              <a:t>Check and then repair or modify pathways with access to assembly areas, evacuation routes, etc. </a:t>
            </a:r>
          </a:p>
          <a:p>
            <a:pPr>
              <a:lnSpc>
                <a:spcPct val="120000"/>
              </a:lnSpc>
              <a:buFont typeface="Wingdings" panose="05000000000000000000" pitchFamily="2" charset="2"/>
              <a:buChar char="§"/>
              <a:defRPr/>
            </a:pPr>
            <a:r>
              <a:rPr lang="en-US" sz="8000" dirty="0" smtClean="0"/>
              <a:t>Check </a:t>
            </a:r>
            <a:r>
              <a:rPr lang="en-US" sz="8000" dirty="0"/>
              <a:t>regularly to ensure that all fire and safety codes are being met: </a:t>
            </a:r>
            <a:endParaRPr lang="en-US" sz="8000" dirty="0" smtClean="0"/>
          </a:p>
          <a:p>
            <a:pPr lvl="1">
              <a:lnSpc>
                <a:spcPct val="120000"/>
              </a:lnSpc>
              <a:buFont typeface="Courier New" panose="02070309020205020404" pitchFamily="49" charset="0"/>
              <a:buChar char="o"/>
              <a:defRPr/>
            </a:pPr>
            <a:r>
              <a:rPr lang="en-US" sz="7000" dirty="0" smtClean="0"/>
              <a:t>Hallways </a:t>
            </a:r>
            <a:r>
              <a:rPr lang="en-US" sz="7000" dirty="0"/>
              <a:t>are clear and </a:t>
            </a:r>
            <a:r>
              <a:rPr lang="en-US" sz="7000" dirty="0" smtClean="0"/>
              <a:t>open.</a:t>
            </a:r>
          </a:p>
          <a:p>
            <a:pPr lvl="1">
              <a:lnSpc>
                <a:spcPct val="120000"/>
              </a:lnSpc>
              <a:buFont typeface="Courier New" panose="02070309020205020404" pitchFamily="49" charset="0"/>
              <a:buChar char="o"/>
              <a:defRPr/>
            </a:pPr>
            <a:r>
              <a:rPr lang="en-US" sz="7000" dirty="0" smtClean="0"/>
              <a:t>Doors are not blocked.</a:t>
            </a:r>
          </a:p>
          <a:p>
            <a:pPr eaLnBrk="1" fontAlgn="auto" hangingPunct="1">
              <a:spcAft>
                <a:spcPts val="0"/>
              </a:spcAft>
              <a:buFont typeface="Arial"/>
              <a:buChar char="•"/>
              <a:defRPr/>
            </a:pPr>
            <a:endParaRPr lang="en-US" dirty="0"/>
          </a:p>
        </p:txBody>
      </p:sp>
      <p:sp>
        <p:nvSpPr>
          <p:cNvPr id="2" name="Content Placeholder 1"/>
          <p:cNvSpPr>
            <a:spLocks noGrp="1"/>
          </p:cNvSpPr>
          <p:nvPr>
            <p:ph sz="half" idx="2"/>
          </p:nvPr>
        </p:nvSpPr>
        <p:spPr>
          <a:xfrm>
            <a:off x="4887311" y="1734221"/>
            <a:ext cx="3925614" cy="4398559"/>
          </a:xfrm>
          <a:solidFill>
            <a:schemeClr val="accent6">
              <a:lumMod val="40000"/>
              <a:lumOff val="60000"/>
            </a:schemeClr>
          </a:solidFill>
          <a:ln>
            <a:solidFill>
              <a:schemeClr val="tx1"/>
            </a:solidFill>
          </a:ln>
        </p:spPr>
        <p:txBody>
          <a:bodyPr>
            <a:noAutofit/>
          </a:bodyPr>
          <a:lstStyle/>
          <a:p>
            <a:pPr marL="0" indent="0" algn="ctr">
              <a:buNone/>
              <a:defRPr/>
            </a:pPr>
            <a:r>
              <a:rPr lang="en-US" altLang="en-US" sz="2000" b="1" dirty="0"/>
              <a:t>Evaluate ADA Compliance: </a:t>
            </a:r>
          </a:p>
          <a:p>
            <a:pPr>
              <a:buFont typeface="Wingdings" panose="05000000000000000000" pitchFamily="2" charset="2"/>
              <a:buChar char="§"/>
              <a:defRPr/>
            </a:pPr>
            <a:r>
              <a:rPr lang="en-US" altLang="en-US" sz="1800" dirty="0"/>
              <a:t>Width of doors is </a:t>
            </a:r>
            <a:r>
              <a:rPr lang="en-US" altLang="en-US" sz="1800" dirty="0" smtClean="0"/>
              <a:t>adequate.</a:t>
            </a:r>
          </a:p>
          <a:p>
            <a:pPr>
              <a:buFont typeface="Wingdings" panose="05000000000000000000" pitchFamily="2" charset="2"/>
              <a:buChar char="§"/>
              <a:defRPr/>
            </a:pPr>
            <a:r>
              <a:rPr lang="en-US" altLang="en-US" sz="1800" dirty="0" smtClean="0"/>
              <a:t>Floors are leveled.</a:t>
            </a:r>
            <a:endParaRPr lang="en-US" altLang="en-US" sz="1800" dirty="0"/>
          </a:p>
          <a:p>
            <a:pPr>
              <a:buFont typeface="Wingdings" panose="05000000000000000000" pitchFamily="2" charset="2"/>
              <a:buChar char="§"/>
              <a:defRPr/>
            </a:pPr>
            <a:r>
              <a:rPr lang="en-US" altLang="en-US" sz="1800" dirty="0" smtClean="0"/>
              <a:t>Electrical </a:t>
            </a:r>
            <a:r>
              <a:rPr lang="en-US" altLang="en-US" sz="1800" dirty="0"/>
              <a:t>backups have been provided </a:t>
            </a:r>
            <a:r>
              <a:rPr lang="en-US" altLang="en-US" sz="1800" dirty="0" smtClean="0"/>
              <a:t>for.</a:t>
            </a:r>
          </a:p>
          <a:p>
            <a:pPr>
              <a:buFont typeface="Wingdings" panose="05000000000000000000" pitchFamily="2" charset="2"/>
              <a:buChar char="§"/>
              <a:defRPr/>
            </a:pPr>
            <a:r>
              <a:rPr lang="en-US" altLang="en-US" sz="1800" dirty="0" smtClean="0"/>
              <a:t>Universal </a:t>
            </a:r>
            <a:r>
              <a:rPr lang="en-US" altLang="en-US" sz="1800" dirty="0"/>
              <a:t>symbols are </a:t>
            </a:r>
            <a:r>
              <a:rPr lang="en-US" altLang="en-US" sz="1800" dirty="0" smtClean="0"/>
              <a:t>used</a:t>
            </a:r>
            <a:r>
              <a:rPr lang="en-US" altLang="en-US" sz="1800" dirty="0"/>
              <a:t> </a:t>
            </a:r>
            <a:r>
              <a:rPr lang="en-US" altLang="en-US" sz="1800" dirty="0" smtClean="0"/>
              <a:t>on signage.</a:t>
            </a:r>
          </a:p>
          <a:p>
            <a:pPr>
              <a:buFont typeface="Wingdings" panose="05000000000000000000" pitchFamily="2" charset="2"/>
              <a:buChar char="§"/>
              <a:defRPr/>
            </a:pPr>
            <a:r>
              <a:rPr lang="en-US" altLang="en-US" sz="1800" dirty="0"/>
              <a:t>Toileting facilities ensure </a:t>
            </a:r>
            <a:r>
              <a:rPr lang="en-US" altLang="en-US" sz="1800" dirty="0" smtClean="0"/>
              <a:t>privacy.</a:t>
            </a:r>
          </a:p>
          <a:p>
            <a:pPr>
              <a:buFont typeface="Wingdings" panose="05000000000000000000" pitchFamily="2" charset="2"/>
              <a:buChar char="§"/>
              <a:defRPr/>
            </a:pPr>
            <a:r>
              <a:rPr lang="en-US" altLang="en-US" sz="1800" dirty="0" smtClean="0"/>
              <a:t>Emergency </a:t>
            </a:r>
            <a:r>
              <a:rPr lang="en-US" altLang="en-US" sz="1800" dirty="0"/>
              <a:t>notification system addresses the access and functional needs of the entire school community, including those of persons with </a:t>
            </a:r>
            <a:r>
              <a:rPr lang="en-US" altLang="en-US" sz="1800" dirty="0" smtClean="0"/>
              <a:t>disabilities.</a:t>
            </a:r>
            <a:endParaRPr lang="en-US" sz="1800" dirty="0"/>
          </a:p>
        </p:txBody>
      </p:sp>
    </p:spTree>
    <p:extLst>
      <p:ext uri="{BB962C8B-B14F-4D97-AF65-F5344CB8AC3E}">
        <p14:creationId xmlns:p14="http://schemas.microsoft.com/office/powerpoint/2010/main" val="11315030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marL="0" indent="0">
              <a:lnSpc>
                <a:spcPct val="120000"/>
              </a:lnSpc>
            </a:pPr>
            <a:r>
              <a:rPr lang="en-US" altLang="en-US" dirty="0"/>
              <a:t>Nine Areas to Guide a Site </a:t>
            </a:r>
            <a:r>
              <a:rPr lang="en-US" altLang="en-US" dirty="0" smtClean="0"/>
              <a:t>Assessment</a:t>
            </a:r>
            <a:endParaRPr lang="en-US" altLang="en-US" dirty="0"/>
          </a:p>
        </p:txBody>
      </p:sp>
      <p:graphicFrame>
        <p:nvGraphicFramePr>
          <p:cNvPr id="8" name="Table 7" descr="Personal health needs&#10;Getting around (wheelchairs)&#10;Transportation (specialized car/van)&#10;Electricity dependence&#10;Disaster debris&#10;Evacuation difficulty (e.g., from a floor above ground-level)&#10;Building exits&#10;Service animals&#10;Communication&#10;"/>
          <p:cNvGraphicFramePr>
            <a:graphicFrameLocks noGrp="1"/>
          </p:cNvGraphicFramePr>
          <p:nvPr>
            <p:extLst>
              <p:ext uri="{D42A27DB-BD31-4B8C-83A1-F6EECF244321}">
                <p14:modId xmlns:p14="http://schemas.microsoft.com/office/powerpoint/2010/main" val="873580079"/>
              </p:ext>
            </p:extLst>
          </p:nvPr>
        </p:nvGraphicFramePr>
        <p:xfrm>
          <a:off x="436163" y="1842448"/>
          <a:ext cx="8219099" cy="3764280"/>
        </p:xfrm>
        <a:graphic>
          <a:graphicData uri="http://schemas.openxmlformats.org/drawingml/2006/table">
            <a:tbl>
              <a:tblPr firstRow="1" bandRow="1">
                <a:tableStyleId>{5C22544A-7EE6-4342-B048-85BDC9FD1C3A}</a:tableStyleId>
              </a:tblPr>
              <a:tblGrid>
                <a:gridCol w="4194772"/>
                <a:gridCol w="4024327"/>
              </a:tblGrid>
              <a:tr h="2956147">
                <a:tc>
                  <a:txBody>
                    <a:bodyPr/>
                    <a:lstStyle/>
                    <a:p>
                      <a:pPr marL="568325" indent="-457200">
                        <a:spcBef>
                          <a:spcPts val="600"/>
                        </a:spcBef>
                        <a:buFont typeface="Wingdings" panose="05000000000000000000" pitchFamily="2" charset="2"/>
                        <a:buChar char="§"/>
                      </a:pPr>
                      <a:r>
                        <a:rPr lang="en-US" sz="2700" b="0" dirty="0" smtClean="0">
                          <a:solidFill>
                            <a:schemeClr val="tx1"/>
                          </a:solidFill>
                          <a:effectLst/>
                        </a:rPr>
                        <a:t>Personal health needs</a:t>
                      </a:r>
                    </a:p>
                    <a:p>
                      <a:pPr marL="568325" indent="-457200">
                        <a:spcBef>
                          <a:spcPts val="600"/>
                        </a:spcBef>
                        <a:buFont typeface="Wingdings" panose="05000000000000000000" pitchFamily="2" charset="2"/>
                        <a:buChar char="§"/>
                      </a:pPr>
                      <a:r>
                        <a:rPr lang="en-US" sz="2700" b="0" dirty="0" smtClean="0">
                          <a:solidFill>
                            <a:schemeClr val="tx1"/>
                          </a:solidFill>
                          <a:effectLst/>
                        </a:rPr>
                        <a:t>Getting around (wheelchairs)</a:t>
                      </a:r>
                    </a:p>
                    <a:p>
                      <a:pPr marL="568325" indent="-457200">
                        <a:spcBef>
                          <a:spcPts val="600"/>
                        </a:spcBef>
                        <a:buFont typeface="Wingdings" panose="05000000000000000000" pitchFamily="2" charset="2"/>
                        <a:buChar char="§"/>
                      </a:pPr>
                      <a:r>
                        <a:rPr lang="en-US" sz="2700" b="0" dirty="0" smtClean="0">
                          <a:solidFill>
                            <a:schemeClr val="tx1"/>
                          </a:solidFill>
                          <a:effectLst/>
                        </a:rPr>
                        <a:t>Transportation (specialized car/van)</a:t>
                      </a:r>
                    </a:p>
                    <a:p>
                      <a:pPr marL="568325" indent="-457200">
                        <a:spcBef>
                          <a:spcPts val="600"/>
                        </a:spcBef>
                        <a:buFont typeface="Wingdings" panose="05000000000000000000" pitchFamily="2" charset="2"/>
                        <a:buChar char="§"/>
                      </a:pPr>
                      <a:r>
                        <a:rPr lang="en-US" sz="2700" b="0" dirty="0" smtClean="0">
                          <a:solidFill>
                            <a:schemeClr val="tx1"/>
                          </a:solidFill>
                          <a:effectLst/>
                        </a:rPr>
                        <a:t>Electricity dependence</a:t>
                      </a:r>
                    </a:p>
                    <a:p>
                      <a:pPr marL="568325" marR="0" indent="-457200" algn="l" defTabSz="4572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lang="en-US" sz="2700" b="0" dirty="0" smtClean="0">
                          <a:solidFill>
                            <a:schemeClr val="tx1"/>
                          </a:solidFill>
                          <a:effectLst/>
                        </a:rPr>
                        <a:t>Disaster debris</a:t>
                      </a:r>
                    </a:p>
                    <a:p>
                      <a:pPr marL="568325" indent="-457200">
                        <a:spcBef>
                          <a:spcPts val="600"/>
                        </a:spcBef>
                        <a:buFont typeface="Wingdings" panose="05000000000000000000" pitchFamily="2" charset="2"/>
                        <a:buNone/>
                      </a:pPr>
                      <a:endParaRPr lang="en-US" sz="2700" b="0" dirty="0">
                        <a:solidFill>
                          <a:schemeClr val="tx1"/>
                        </a:solidFill>
                        <a:effectLst/>
                      </a:endParaRPr>
                    </a:p>
                  </a:txBody>
                  <a:tcPr>
                    <a:solidFill>
                      <a:schemeClr val="bg1"/>
                    </a:solidFill>
                  </a:tcPr>
                </a:tc>
                <a:tc>
                  <a:txBody>
                    <a:bodyPr/>
                    <a:lstStyle/>
                    <a:p>
                      <a:pPr marL="457200" indent="-457200">
                        <a:spcBef>
                          <a:spcPts val="600"/>
                        </a:spcBef>
                        <a:buFont typeface="Wingdings" panose="05000000000000000000" pitchFamily="2" charset="2"/>
                        <a:buChar char="§"/>
                      </a:pPr>
                      <a:r>
                        <a:rPr lang="en-US" sz="2700" b="0" dirty="0" smtClean="0">
                          <a:solidFill>
                            <a:schemeClr val="tx1"/>
                          </a:solidFill>
                          <a:effectLst/>
                        </a:rPr>
                        <a:t>Evacuation difficulty (e.g., from a floor above ground-level)</a:t>
                      </a:r>
                    </a:p>
                    <a:p>
                      <a:pPr marL="457200" indent="-457200">
                        <a:spcBef>
                          <a:spcPts val="600"/>
                        </a:spcBef>
                        <a:buFont typeface="Wingdings" panose="05000000000000000000" pitchFamily="2" charset="2"/>
                        <a:buChar char="§"/>
                      </a:pPr>
                      <a:r>
                        <a:rPr lang="en-US" sz="2700" b="0" dirty="0" smtClean="0">
                          <a:solidFill>
                            <a:schemeClr val="tx1"/>
                          </a:solidFill>
                          <a:effectLst/>
                        </a:rPr>
                        <a:t>Building exits</a:t>
                      </a:r>
                    </a:p>
                    <a:p>
                      <a:pPr marL="457200" indent="-457200">
                        <a:spcBef>
                          <a:spcPts val="600"/>
                        </a:spcBef>
                        <a:buFont typeface="Wingdings" panose="05000000000000000000" pitchFamily="2" charset="2"/>
                        <a:buChar char="§"/>
                      </a:pPr>
                      <a:r>
                        <a:rPr lang="en-US" sz="2700" b="0" dirty="0" smtClean="0">
                          <a:solidFill>
                            <a:schemeClr val="tx1"/>
                          </a:solidFill>
                          <a:effectLst/>
                        </a:rPr>
                        <a:t>Service animals</a:t>
                      </a:r>
                    </a:p>
                    <a:p>
                      <a:pPr marL="457200" indent="-457200">
                        <a:spcBef>
                          <a:spcPts val="600"/>
                        </a:spcBef>
                        <a:buFont typeface="Wingdings" panose="05000000000000000000" pitchFamily="2" charset="2"/>
                        <a:buChar char="§"/>
                      </a:pPr>
                      <a:r>
                        <a:rPr lang="en-US" sz="2700" b="0" dirty="0" smtClean="0">
                          <a:solidFill>
                            <a:schemeClr val="tx1"/>
                          </a:solidFill>
                          <a:effectLst/>
                        </a:rPr>
                        <a:t>Communication</a:t>
                      </a:r>
                    </a:p>
                  </a:txBody>
                  <a:tcPr>
                    <a:solidFill>
                      <a:schemeClr val="bg1"/>
                    </a:solidFill>
                  </a:tcPr>
                </a:tc>
              </a:tr>
            </a:tbl>
          </a:graphicData>
        </a:graphic>
      </p:graphicFrame>
      <p:sp>
        <p:nvSpPr>
          <p:cNvPr id="10" name="TextBox 9"/>
          <p:cNvSpPr txBox="1"/>
          <p:nvPr/>
        </p:nvSpPr>
        <p:spPr>
          <a:xfrm>
            <a:off x="5379336" y="4879043"/>
            <a:ext cx="3153096" cy="1200329"/>
          </a:xfrm>
          <a:prstGeom prst="rect">
            <a:avLst/>
          </a:prstGeom>
          <a:solidFill>
            <a:schemeClr val="accent2">
              <a:lumMod val="20000"/>
              <a:lumOff val="80000"/>
            </a:schemeClr>
          </a:solidFill>
          <a:ln w="22225" cmpd="sng">
            <a:solidFill>
              <a:srgbClr val="C00000"/>
            </a:solidFill>
          </a:ln>
        </p:spPr>
        <p:txBody>
          <a:bodyPr wrap="square" rtlCol="0">
            <a:spAutoFit/>
          </a:bodyPr>
          <a:lstStyle/>
          <a:p>
            <a:r>
              <a:rPr lang="en-US" altLang="en-US" dirty="0" smtClean="0">
                <a:latin typeface="Arial" charset="0"/>
              </a:rPr>
              <a:t>From the American </a:t>
            </a:r>
            <a:r>
              <a:rPr lang="en-US" altLang="en-US" dirty="0">
                <a:latin typeface="Arial" charset="0"/>
              </a:rPr>
              <a:t>Red </a:t>
            </a:r>
            <a:r>
              <a:rPr lang="en-US" altLang="en-US" dirty="0" smtClean="0">
                <a:latin typeface="Arial" charset="0"/>
              </a:rPr>
              <a:t>Cross publication, </a:t>
            </a:r>
            <a:r>
              <a:rPr lang="en-US" altLang="en-US" i="1" dirty="0" smtClean="0">
                <a:latin typeface="Arial" charset="0"/>
              </a:rPr>
              <a:t>Disaster </a:t>
            </a:r>
            <a:r>
              <a:rPr lang="en-US" altLang="en-US" i="1" dirty="0">
                <a:latin typeface="Arial" charset="0"/>
              </a:rPr>
              <a:t>Preparedness for People with </a:t>
            </a:r>
            <a:r>
              <a:rPr lang="en-US" altLang="en-US" i="1" dirty="0" smtClean="0">
                <a:latin typeface="Arial" charset="0"/>
              </a:rPr>
              <a:t>Disabilities.</a:t>
            </a:r>
            <a:endParaRPr lang="en-US" altLang="en-US" dirty="0">
              <a:latin typeface="Arial" charset="0"/>
            </a:endParaRPr>
          </a:p>
        </p:txBody>
      </p:sp>
    </p:spTree>
    <p:extLst>
      <p:ext uri="{BB962C8B-B14F-4D97-AF65-F5344CB8AC3E}">
        <p14:creationId xmlns:p14="http://schemas.microsoft.com/office/powerpoint/2010/main" val="31856691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176213"/>
            <a:ext cx="8229600" cy="1143000"/>
          </a:xfrm>
        </p:spPr>
        <p:txBody>
          <a:bodyPr/>
          <a:lstStyle/>
          <a:p>
            <a:pPr eaLnBrk="1" hangingPunct="1"/>
            <a:r>
              <a:rPr lang="en-US" altLang="en-US" dirty="0" smtClean="0"/>
              <a:t>Conducting a Capacity Assessment</a:t>
            </a:r>
          </a:p>
        </p:txBody>
      </p:sp>
      <p:graphicFrame>
        <p:nvGraphicFramePr>
          <p:cNvPr id="4" name="Diagram 3" descr="Check alert systems:&#10; Are they appropriate and relevant?&#10; Are these tested during drills and exercises?&#10;Ensure that essential supplies and equipment are onsite: &#10; For example, evacuation chairs for schools without elevators.&#10;"/>
          <p:cNvGraphicFramePr/>
          <p:nvPr>
            <p:extLst>
              <p:ext uri="{D42A27DB-BD31-4B8C-83A1-F6EECF244321}">
                <p14:modId xmlns:p14="http://schemas.microsoft.com/office/powerpoint/2010/main" val="4106758030"/>
              </p:ext>
            </p:extLst>
          </p:nvPr>
        </p:nvGraphicFramePr>
        <p:xfrm>
          <a:off x="457200" y="1897040"/>
          <a:ext cx="8186382" cy="39366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69803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5183"/>
            <a:ext cx="8229600" cy="1143000"/>
          </a:xfrm>
        </p:spPr>
        <p:txBody>
          <a:bodyPr>
            <a:normAutofit fontScale="90000"/>
          </a:bodyPr>
          <a:lstStyle/>
          <a:p>
            <a:r>
              <a:rPr lang="en-US" dirty="0" smtClean="0"/>
              <a:t>Steps </a:t>
            </a:r>
            <a:r>
              <a:rPr lang="en-US" dirty="0"/>
              <a:t>3 &amp; 4: Develop </a:t>
            </a:r>
            <a:r>
              <a:rPr lang="en-US" dirty="0" smtClean="0"/>
              <a:t>Goals</a:t>
            </a:r>
            <a:r>
              <a:rPr lang="en-US" dirty="0"/>
              <a:t>, </a:t>
            </a:r>
            <a:r>
              <a:rPr lang="en-US" dirty="0" smtClean="0"/>
              <a:t>Objectives</a:t>
            </a:r>
            <a:r>
              <a:rPr lang="en-US" dirty="0"/>
              <a:t>, and </a:t>
            </a:r>
            <a:r>
              <a:rPr lang="en-US" dirty="0" smtClean="0"/>
              <a:t>Courses </a:t>
            </a:r>
            <a:r>
              <a:rPr lang="en-US" dirty="0"/>
              <a:t>of </a:t>
            </a:r>
            <a:r>
              <a:rPr lang="en-US" dirty="0" smtClean="0"/>
              <a:t>Action </a:t>
            </a:r>
            <a:endParaRPr lang="en-US" dirty="0"/>
          </a:p>
        </p:txBody>
      </p:sp>
      <p:pic>
        <p:nvPicPr>
          <p:cNvPr id="4" name="Picture 2" descr="Steps 1-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617045"/>
            <a:ext cx="8686800"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descr="Step 3 Determine Goals and Objectives"/>
          <p:cNvSpPr/>
          <p:nvPr/>
        </p:nvSpPr>
        <p:spPr>
          <a:xfrm>
            <a:off x="3061054" y="1566201"/>
            <a:ext cx="1550964" cy="124177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Oval 5" descr="Step 4 Plan Development (Identifying Courses of Action)"/>
          <p:cNvSpPr/>
          <p:nvPr/>
        </p:nvSpPr>
        <p:spPr>
          <a:xfrm>
            <a:off x="4598370" y="1566201"/>
            <a:ext cx="1529473" cy="1241778"/>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aphicFrame>
        <p:nvGraphicFramePr>
          <p:cNvPr id="7" name="Diagram 6" descr="SCHOOL EOP&#10; BASIC PLAN&#10; FUNCTIONAL ANNEXES&#10; THREAT AND HAZARD ANNEXES&#10;"/>
          <p:cNvGraphicFramePr/>
          <p:nvPr>
            <p:extLst>
              <p:ext uri="{D42A27DB-BD31-4B8C-83A1-F6EECF244321}">
                <p14:modId xmlns:p14="http://schemas.microsoft.com/office/powerpoint/2010/main" val="1074584193"/>
              </p:ext>
            </p:extLst>
          </p:nvPr>
        </p:nvGraphicFramePr>
        <p:xfrm>
          <a:off x="1751965" y="4325883"/>
          <a:ext cx="5474457" cy="18019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8" name="Diagram 7" descr="Step 3: Determine Goals and Objectives&#10;Step 4: Plan Development (Identify Courses of Action)&#10;Cross-cutting functions to integrate the needs of individuals with disabilities and other access and functional needs&#10;"/>
          <p:cNvGraphicFramePr/>
          <p:nvPr>
            <p:extLst>
              <p:ext uri="{D42A27DB-BD31-4B8C-83A1-F6EECF244321}">
                <p14:modId xmlns:p14="http://schemas.microsoft.com/office/powerpoint/2010/main" val="2195920588"/>
              </p:ext>
            </p:extLst>
          </p:nvPr>
        </p:nvGraphicFramePr>
        <p:xfrm>
          <a:off x="228600" y="2906973"/>
          <a:ext cx="8534400" cy="118811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849140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Annexes</a:t>
            </a:r>
            <a:endParaRPr lang="en-US" dirty="0"/>
          </a:p>
        </p:txBody>
      </p:sp>
      <p:graphicFrame>
        <p:nvGraphicFramePr>
          <p:cNvPr id="4" name="Table 3" descr="Evacuation&#10;Lockdown&#10;Shelter-in-Place&#10;Accounting for All Persons&#10;Communications and Warning&#10;Family Reunification&#10;Continuity of Operations&#10;Recovery&#10;Public Health, Medical, and Mental Health&#10;Security&#10;"/>
          <p:cNvGraphicFramePr>
            <a:graphicFrameLocks noGrp="1"/>
          </p:cNvGraphicFramePr>
          <p:nvPr>
            <p:extLst>
              <p:ext uri="{D42A27DB-BD31-4B8C-83A1-F6EECF244321}">
                <p14:modId xmlns:p14="http://schemas.microsoft.com/office/powerpoint/2010/main" val="882692019"/>
              </p:ext>
            </p:extLst>
          </p:nvPr>
        </p:nvGraphicFramePr>
        <p:xfrm>
          <a:off x="457198" y="1782178"/>
          <a:ext cx="8229602" cy="4257629"/>
        </p:xfrm>
        <a:graphic>
          <a:graphicData uri="http://schemas.openxmlformats.org/drawingml/2006/table">
            <a:tbl>
              <a:tblPr firstRow="1" bandRow="1">
                <a:tableStyleId>{5C22544A-7EE6-4342-B048-85BDC9FD1C3A}</a:tableStyleId>
              </a:tblPr>
              <a:tblGrid>
                <a:gridCol w="4114801"/>
                <a:gridCol w="4114801"/>
              </a:tblGrid>
              <a:tr h="763359">
                <a:tc>
                  <a:txBody>
                    <a:bodyPr/>
                    <a:lstStyle/>
                    <a:p>
                      <a:pPr marL="457200" indent="-457200" algn="l">
                        <a:buFont typeface="Wingdings" panose="05000000000000000000" pitchFamily="2" charset="2"/>
                        <a:buChar char="§"/>
                      </a:pPr>
                      <a:r>
                        <a:rPr lang="en-US" sz="2700" b="0" dirty="0" smtClean="0">
                          <a:solidFill>
                            <a:schemeClr val="tx1"/>
                          </a:solidFill>
                          <a:latin typeface="+mj-lt"/>
                        </a:rPr>
                        <a:t>Evacuation</a:t>
                      </a:r>
                      <a:endParaRPr lang="en-US" sz="2700" b="0" dirty="0">
                        <a:solidFill>
                          <a:schemeClr val="tx1"/>
                        </a:solidFill>
                        <a:latin typeface="+mj-lt"/>
                      </a:endParaRP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solidFill>
                            <a:schemeClr val="tx1"/>
                          </a:solidFill>
                          <a:latin typeface="+mj-lt"/>
                        </a:rPr>
                        <a:t>Family Reunification</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909059">
                <a:tc>
                  <a:txBody>
                    <a:bodyPr/>
                    <a:lstStyle/>
                    <a:p>
                      <a:pPr marL="457200" indent="-457200" algn="l">
                        <a:buFont typeface="Wingdings" panose="05000000000000000000" pitchFamily="2" charset="2"/>
                        <a:buChar char="§"/>
                      </a:pPr>
                      <a:r>
                        <a:rPr lang="en-US" sz="2700" b="0" dirty="0" smtClean="0">
                          <a:latin typeface="+mj-lt"/>
                        </a:rPr>
                        <a:t>Lockdown</a:t>
                      </a:r>
                      <a:endParaRPr lang="en-US" sz="2700" b="0" dirty="0">
                        <a:latin typeface="+mj-lt"/>
                      </a:endParaRP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u="none" dirty="0" smtClean="0">
                          <a:latin typeface="+mj-lt"/>
                        </a:rPr>
                        <a:t>Continuity of Operations</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763359">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latin typeface="+mj-lt"/>
                        </a:rPr>
                        <a:t>Shelter-in-Place</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457200" indent="-457200" algn="l">
                        <a:buFont typeface="Wingdings" panose="05000000000000000000" pitchFamily="2" charset="2"/>
                        <a:buChar char="§"/>
                      </a:pPr>
                      <a:r>
                        <a:rPr lang="en-US" sz="2700" b="0" dirty="0" smtClean="0">
                          <a:latin typeface="+mj-lt"/>
                        </a:rPr>
                        <a:t>Recovery</a:t>
                      </a:r>
                      <a:endParaRPr lang="en-US" sz="2700" b="0" dirty="0">
                        <a:latin typeface="+mj-lt"/>
                      </a:endParaRP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r h="909059">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latin typeface="+mj-lt"/>
                        </a:rPr>
                        <a:t>Accounting for All Persons</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latin typeface="+mj-lt"/>
                        </a:rPr>
                        <a:t>Public Health, Medical, and Mental Health</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909059">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solidFill>
                            <a:schemeClr val="tx1"/>
                          </a:solidFill>
                          <a:latin typeface="+mj-lt"/>
                        </a:rPr>
                        <a:t>Communications and Warning</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457200" marR="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2700" b="0" dirty="0" smtClean="0">
                          <a:latin typeface="+mj-lt"/>
                        </a:rPr>
                        <a:t>Security</a:t>
                      </a:r>
                    </a:p>
                  </a:txBody>
                  <a:tcPr marL="87969" marR="87969" marT="43983" marB="439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r>
            </a:tbl>
          </a:graphicData>
        </a:graphic>
      </p:graphicFrame>
    </p:spTree>
    <p:extLst>
      <p:ext uri="{BB962C8B-B14F-4D97-AF65-F5344CB8AC3E}">
        <p14:creationId xmlns:p14="http://schemas.microsoft.com/office/powerpoint/2010/main" val="35644636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76213"/>
            <a:ext cx="8229600" cy="1143000"/>
          </a:xfrm>
        </p:spPr>
        <p:txBody>
          <a:bodyPr/>
          <a:lstStyle/>
          <a:p>
            <a:pPr eaLnBrk="1" hangingPunct="1"/>
            <a:r>
              <a:rPr lang="en-US" altLang="en-US" dirty="0" smtClean="0"/>
              <a:t>Evacuation Annex</a:t>
            </a:r>
          </a:p>
        </p:txBody>
      </p:sp>
      <p:sp>
        <p:nvSpPr>
          <p:cNvPr id="3" name="Content Placeholder 2"/>
          <p:cNvSpPr>
            <a:spLocks noGrp="1"/>
          </p:cNvSpPr>
          <p:nvPr>
            <p:ph idx="1"/>
          </p:nvPr>
        </p:nvSpPr>
        <p:spPr>
          <a:xfrm>
            <a:off x="283774" y="1718438"/>
            <a:ext cx="8229600" cy="4080899"/>
          </a:xfrm>
        </p:spPr>
        <p:txBody>
          <a:bodyPr rtlCol="0">
            <a:noAutofit/>
          </a:bodyPr>
          <a:lstStyle/>
          <a:p>
            <a:pPr>
              <a:spcBef>
                <a:spcPts val="400"/>
              </a:spcBef>
              <a:buNone/>
              <a:defRPr/>
            </a:pPr>
            <a:r>
              <a:rPr lang="en-US" b="1" dirty="0" smtClean="0">
                <a:solidFill>
                  <a:schemeClr val="accent3"/>
                </a:solidFill>
              </a:rPr>
              <a:t>	</a:t>
            </a:r>
            <a:r>
              <a:rPr lang="en-US" b="1" dirty="0" smtClean="0">
                <a:solidFill>
                  <a:schemeClr val="accent3">
                    <a:lumMod val="75000"/>
                  </a:schemeClr>
                </a:solidFill>
              </a:rPr>
              <a:t>Evacuation </a:t>
            </a:r>
            <a:r>
              <a:rPr lang="en-US" b="1" dirty="0">
                <a:solidFill>
                  <a:schemeClr val="accent3">
                    <a:lumMod val="75000"/>
                  </a:schemeClr>
                </a:solidFill>
              </a:rPr>
              <a:t>considerations</a:t>
            </a:r>
            <a:r>
              <a:rPr lang="en-US" b="1" dirty="0" smtClean="0">
                <a:solidFill>
                  <a:schemeClr val="accent3">
                    <a:lumMod val="75000"/>
                  </a:schemeClr>
                </a:solidFill>
              </a:rPr>
              <a:t>:</a:t>
            </a:r>
          </a:p>
          <a:p>
            <a:pPr lvl="1">
              <a:spcBef>
                <a:spcPts val="400"/>
              </a:spcBef>
              <a:buFont typeface="Courier New" panose="02070309020205020404" pitchFamily="49" charset="0"/>
              <a:buChar char="o"/>
              <a:defRPr/>
            </a:pPr>
            <a:r>
              <a:rPr lang="en-US" sz="1800" dirty="0"/>
              <a:t>Can the individual navigate an exit route unassisted</a:t>
            </a:r>
            <a:r>
              <a:rPr lang="en-US" sz="1800" dirty="0" smtClean="0"/>
              <a:t>?</a:t>
            </a:r>
          </a:p>
          <a:p>
            <a:pPr lvl="1">
              <a:spcBef>
                <a:spcPts val="400"/>
              </a:spcBef>
              <a:buFont typeface="Courier New" panose="02070309020205020404" pitchFamily="49" charset="0"/>
              <a:buChar char="o"/>
              <a:defRPr/>
            </a:pPr>
            <a:r>
              <a:rPr lang="en-US" sz="1800" dirty="0"/>
              <a:t>Will the individual know the exit route, even when not able to see it</a:t>
            </a:r>
            <a:r>
              <a:rPr lang="en-US" sz="1800" dirty="0" smtClean="0"/>
              <a:t>?</a:t>
            </a:r>
          </a:p>
          <a:p>
            <a:pPr lvl="1">
              <a:spcBef>
                <a:spcPts val="400"/>
              </a:spcBef>
              <a:buFont typeface="Courier New" panose="02070309020205020404" pitchFamily="49" charset="0"/>
              <a:buChar char="o"/>
              <a:defRPr/>
            </a:pPr>
            <a:r>
              <a:rPr lang="en-US" sz="1800" dirty="0" smtClean="0"/>
              <a:t>What are the alternative exit routes, devices, or assistance procedures?</a:t>
            </a:r>
          </a:p>
          <a:p>
            <a:pPr>
              <a:spcBef>
                <a:spcPts val="400"/>
              </a:spcBef>
              <a:buNone/>
              <a:defRPr/>
            </a:pPr>
            <a:r>
              <a:rPr lang="en-US" sz="2400" b="1" dirty="0" smtClean="0">
                <a:solidFill>
                  <a:schemeClr val="accent4">
                    <a:lumMod val="75000"/>
                  </a:schemeClr>
                </a:solidFill>
              </a:rPr>
              <a:t>	</a:t>
            </a:r>
            <a:r>
              <a:rPr lang="en-US" b="1" dirty="0" smtClean="0">
                <a:solidFill>
                  <a:schemeClr val="accent4">
                    <a:lumMod val="75000"/>
                  </a:schemeClr>
                </a:solidFill>
              </a:rPr>
              <a:t>Considerations </a:t>
            </a:r>
            <a:r>
              <a:rPr lang="en-US" b="1" dirty="0">
                <a:solidFill>
                  <a:schemeClr val="accent4">
                    <a:lumMod val="75000"/>
                  </a:schemeClr>
                </a:solidFill>
              </a:rPr>
              <a:t>related to </a:t>
            </a:r>
            <a:r>
              <a:rPr lang="en-US" b="1" dirty="0" smtClean="0">
                <a:solidFill>
                  <a:schemeClr val="accent4">
                    <a:lumMod val="75000"/>
                  </a:schemeClr>
                </a:solidFill>
              </a:rPr>
              <a:t>lending assistance:</a:t>
            </a:r>
          </a:p>
          <a:p>
            <a:pPr lvl="1">
              <a:spcBef>
                <a:spcPts val="400"/>
              </a:spcBef>
              <a:buFont typeface="Courier New" panose="02070309020205020404" pitchFamily="49" charset="0"/>
              <a:buChar char="o"/>
              <a:defRPr/>
            </a:pPr>
            <a:r>
              <a:rPr lang="en-US" sz="1800" dirty="0"/>
              <a:t>Provide staff training on the appropriate procedures to lend </a:t>
            </a:r>
            <a:r>
              <a:rPr lang="en-US" sz="1800" dirty="0" smtClean="0"/>
              <a:t>assistance.</a:t>
            </a:r>
          </a:p>
          <a:p>
            <a:pPr lvl="1">
              <a:spcBef>
                <a:spcPts val="400"/>
              </a:spcBef>
              <a:buFont typeface="Courier New" panose="02070309020205020404" pitchFamily="49" charset="0"/>
              <a:buChar char="o"/>
              <a:defRPr/>
            </a:pPr>
            <a:r>
              <a:rPr lang="en-US" sz="1800" dirty="0"/>
              <a:t>Plan for guide dogs to be evacuated with their owners</a:t>
            </a:r>
            <a:r>
              <a:rPr lang="en-US" sz="1800" dirty="0" smtClean="0"/>
              <a:t>.</a:t>
            </a:r>
          </a:p>
          <a:p>
            <a:pPr lvl="1">
              <a:spcBef>
                <a:spcPts val="400"/>
              </a:spcBef>
              <a:buFont typeface="Courier New" panose="02070309020205020404" pitchFamily="49" charset="0"/>
              <a:buChar char="o"/>
              <a:defRPr/>
            </a:pPr>
            <a:r>
              <a:rPr lang="en-US" sz="1800" dirty="0"/>
              <a:t>Consider special transportation needs</a:t>
            </a:r>
            <a:r>
              <a:rPr lang="en-US" sz="1800" dirty="0" smtClean="0"/>
              <a:t>.</a:t>
            </a:r>
          </a:p>
          <a:p>
            <a:pPr>
              <a:spcBef>
                <a:spcPts val="400"/>
              </a:spcBef>
              <a:buNone/>
              <a:defRPr/>
            </a:pPr>
            <a:r>
              <a:rPr lang="en-US" sz="2400" b="1" dirty="0" smtClean="0">
                <a:solidFill>
                  <a:schemeClr val="accent5">
                    <a:lumMod val="75000"/>
                  </a:schemeClr>
                </a:solidFill>
              </a:rPr>
              <a:t>	</a:t>
            </a:r>
            <a:r>
              <a:rPr lang="en-US" b="1" dirty="0" smtClean="0">
                <a:solidFill>
                  <a:schemeClr val="accent5">
                    <a:lumMod val="75000"/>
                  </a:schemeClr>
                </a:solidFill>
              </a:rPr>
              <a:t>Other Considerations:</a:t>
            </a:r>
            <a:endParaRPr lang="en-US" b="1" dirty="0">
              <a:solidFill>
                <a:schemeClr val="accent5">
                  <a:lumMod val="75000"/>
                </a:schemeClr>
              </a:solidFill>
            </a:endParaRPr>
          </a:p>
          <a:p>
            <a:pPr lvl="1" eaLnBrk="1" fontAlgn="auto" hangingPunct="1">
              <a:spcBef>
                <a:spcPts val="400"/>
              </a:spcBef>
              <a:spcAft>
                <a:spcPts val="0"/>
              </a:spcAft>
              <a:buFont typeface="Courier New" panose="02070309020205020404" pitchFamily="49" charset="0"/>
              <a:buChar char="o"/>
              <a:defRPr/>
            </a:pPr>
            <a:r>
              <a:rPr lang="en-US" sz="1800" dirty="0" smtClean="0"/>
              <a:t>Food </a:t>
            </a:r>
            <a:r>
              <a:rPr lang="en-US" sz="1800" dirty="0"/>
              <a:t>and </a:t>
            </a:r>
            <a:r>
              <a:rPr lang="en-US" sz="1800" dirty="0" smtClean="0"/>
              <a:t>water.</a:t>
            </a:r>
            <a:endParaRPr lang="en-US" sz="1800" dirty="0"/>
          </a:p>
          <a:p>
            <a:pPr lvl="1" eaLnBrk="1" fontAlgn="auto" hangingPunct="1">
              <a:spcBef>
                <a:spcPts val="400"/>
              </a:spcBef>
              <a:spcAft>
                <a:spcPts val="0"/>
              </a:spcAft>
              <a:buFont typeface="Courier New" panose="02070309020205020404" pitchFamily="49" charset="0"/>
              <a:buChar char="o"/>
              <a:defRPr/>
            </a:pPr>
            <a:r>
              <a:rPr lang="en-US" sz="1800" dirty="0" smtClean="0"/>
              <a:t>Medications, medical equipment, and supplies.*</a:t>
            </a:r>
            <a:endParaRPr lang="en-US" sz="1800" dirty="0"/>
          </a:p>
        </p:txBody>
      </p:sp>
      <p:sp>
        <p:nvSpPr>
          <p:cNvPr id="2" name="TextBox 1"/>
          <p:cNvSpPr txBox="1"/>
          <p:nvPr/>
        </p:nvSpPr>
        <p:spPr>
          <a:xfrm>
            <a:off x="6321974" y="5001341"/>
            <a:ext cx="2364826" cy="923330"/>
          </a:xfrm>
          <a:prstGeom prst="rect">
            <a:avLst/>
          </a:prstGeom>
          <a:noFill/>
          <a:ln>
            <a:solidFill>
              <a:srgbClr val="C00000"/>
            </a:solidFill>
          </a:ln>
        </p:spPr>
        <p:txBody>
          <a:bodyPr wrap="square" rtlCol="0">
            <a:spAutoFit/>
          </a:bodyPr>
          <a:lstStyle/>
          <a:p>
            <a:r>
              <a:rPr lang="en-US" dirty="0" smtClean="0"/>
              <a:t>*Connects to Public Health, Medical, and Mental Health Annex</a:t>
            </a:r>
            <a:endParaRPr lang="en-US" dirty="0"/>
          </a:p>
        </p:txBody>
      </p:sp>
    </p:spTree>
    <p:extLst>
      <p:ext uri="{BB962C8B-B14F-4D97-AF65-F5344CB8AC3E}">
        <p14:creationId xmlns:p14="http://schemas.microsoft.com/office/powerpoint/2010/main" val="38486460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Evacuation Annex (cont.)</a:t>
            </a:r>
          </a:p>
        </p:txBody>
      </p:sp>
      <p:graphicFrame>
        <p:nvGraphicFramePr>
          <p:cNvPr id="5" name="Content Placeholder 4" descr="Stockpile essential emergency supplies. &#10;Ensure that go-kits meet the needs of the individual student or staff member with the disability or access and functional need.&#10;Check your inventory periodically to ensure that equipment and supplies are in working order.&#10;"/>
          <p:cNvGraphicFramePr>
            <a:graphicFrameLocks noGrp="1"/>
          </p:cNvGraphicFramePr>
          <p:nvPr>
            <p:ph idx="1"/>
            <p:extLst>
              <p:ext uri="{D42A27DB-BD31-4B8C-83A1-F6EECF244321}">
                <p14:modId xmlns:p14="http://schemas.microsoft.com/office/powerpoint/2010/main" val="3631672830"/>
              </p:ext>
            </p:extLst>
          </p:nvPr>
        </p:nvGraphicFramePr>
        <p:xfrm>
          <a:off x="617391" y="1746475"/>
          <a:ext cx="7884964" cy="4379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457200" y="1796812"/>
            <a:ext cx="3764131" cy="646331"/>
          </a:xfrm>
          <a:prstGeom prst="rect">
            <a:avLst/>
          </a:prstGeom>
        </p:spPr>
        <p:txBody>
          <a:bodyPr wrap="square">
            <a:spAutoFit/>
          </a:bodyPr>
          <a:lstStyle/>
          <a:p>
            <a:pPr lvl="0"/>
            <a:r>
              <a:rPr lang="en-US" sz="3600" b="1" dirty="0" smtClean="0">
                <a:latin typeface="+mj-lt"/>
              </a:rPr>
              <a:t>Prepare Go-Kits:</a:t>
            </a:r>
            <a:endParaRPr lang="en-US" sz="3600" b="1" dirty="0">
              <a:latin typeface="+mj-lt"/>
            </a:endParaRPr>
          </a:p>
        </p:txBody>
      </p:sp>
    </p:spTree>
    <p:extLst>
      <p:ext uri="{BB962C8B-B14F-4D97-AF65-F5344CB8AC3E}">
        <p14:creationId xmlns:p14="http://schemas.microsoft.com/office/powerpoint/2010/main" val="40837444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76213"/>
            <a:ext cx="8229600" cy="1143000"/>
          </a:xfrm>
        </p:spPr>
        <p:txBody>
          <a:bodyPr/>
          <a:lstStyle/>
          <a:p>
            <a:pPr eaLnBrk="1" hangingPunct="1"/>
            <a:r>
              <a:rPr lang="en-US" altLang="en-US" dirty="0" smtClean="0"/>
              <a:t>Presentation Outline</a:t>
            </a:r>
          </a:p>
        </p:txBody>
      </p:sp>
      <p:graphicFrame>
        <p:nvGraphicFramePr>
          <p:cNvPr id="4" name="Content Placeholder 3" descr="Introduction to the topic&#10; Relevance of topic&#10; Overview of access and functional needs&#10; Range and types of disabilities and access and functional needs&#10; Applicable laws and statutes&#10; Six key planning principles&#10;Connection to the six step planning process&#10;Summary and next steps&#10;"/>
          <p:cNvGraphicFramePr>
            <a:graphicFrameLocks noGrp="1"/>
          </p:cNvGraphicFramePr>
          <p:nvPr>
            <p:ph idx="1"/>
            <p:extLst>
              <p:ext uri="{D42A27DB-BD31-4B8C-83A1-F6EECF244321}">
                <p14:modId xmlns:p14="http://schemas.microsoft.com/office/powerpoint/2010/main" val="322116582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22789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176213"/>
            <a:ext cx="8229600" cy="1143000"/>
          </a:xfrm>
        </p:spPr>
        <p:txBody>
          <a:bodyPr/>
          <a:lstStyle/>
          <a:p>
            <a:pPr eaLnBrk="1" hangingPunct="1"/>
            <a:r>
              <a:rPr lang="en-US" altLang="en-US" dirty="0" smtClean="0"/>
              <a:t>Lockdown Annex</a:t>
            </a:r>
          </a:p>
        </p:txBody>
      </p:sp>
      <p:sp>
        <p:nvSpPr>
          <p:cNvPr id="39939" name="Content Placeholder 2"/>
          <p:cNvSpPr>
            <a:spLocks noGrp="1"/>
          </p:cNvSpPr>
          <p:nvPr>
            <p:ph idx="1"/>
          </p:nvPr>
        </p:nvSpPr>
        <p:spPr>
          <a:xfrm>
            <a:off x="457200" y="1755775"/>
            <a:ext cx="8229600" cy="3921125"/>
          </a:xfrm>
        </p:spPr>
        <p:txBody>
          <a:bodyPr/>
          <a:lstStyle/>
          <a:p>
            <a:pPr marL="0" indent="0">
              <a:lnSpc>
                <a:spcPct val="120000"/>
              </a:lnSpc>
              <a:buNone/>
            </a:pPr>
            <a:r>
              <a:rPr lang="en-US" altLang="en-US" b="1" dirty="0"/>
              <a:t>Lockdown considerations</a:t>
            </a:r>
            <a:r>
              <a:rPr lang="en-US" altLang="en-US" b="1" dirty="0" smtClean="0"/>
              <a:t>:</a:t>
            </a:r>
          </a:p>
          <a:p>
            <a:pPr>
              <a:lnSpc>
                <a:spcPct val="120000"/>
              </a:lnSpc>
              <a:buFont typeface="Wingdings" panose="05000000000000000000" pitchFamily="2" charset="2"/>
              <a:buChar char="§"/>
            </a:pPr>
            <a:r>
              <a:rPr lang="en-US" altLang="en-US" sz="2800" dirty="0" smtClean="0"/>
              <a:t>Classroom size must be large enough to allow students and staff to move away from windows and doors. </a:t>
            </a:r>
          </a:p>
          <a:p>
            <a:pPr eaLnBrk="1" hangingPunct="1">
              <a:lnSpc>
                <a:spcPct val="120000"/>
              </a:lnSpc>
              <a:buFont typeface="Wingdings" panose="05000000000000000000" pitchFamily="2" charset="2"/>
              <a:buChar char="§"/>
            </a:pPr>
            <a:r>
              <a:rPr lang="en-US" altLang="en-US" sz="2800" dirty="0" smtClean="0"/>
              <a:t>Students with mobility impairments can be moved to the interior of the classroom.</a:t>
            </a:r>
          </a:p>
        </p:txBody>
      </p:sp>
    </p:spTree>
    <p:extLst>
      <p:ext uri="{BB962C8B-B14F-4D97-AF65-F5344CB8AC3E}">
        <p14:creationId xmlns:p14="http://schemas.microsoft.com/office/powerpoint/2010/main" val="32326850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176213"/>
            <a:ext cx="8229600" cy="1143000"/>
          </a:xfrm>
        </p:spPr>
        <p:txBody>
          <a:bodyPr/>
          <a:lstStyle/>
          <a:p>
            <a:pPr eaLnBrk="1" hangingPunct="1"/>
            <a:r>
              <a:rPr lang="en-US" altLang="en-US" dirty="0" smtClean="0"/>
              <a:t>Shelter-in-Place Annex</a:t>
            </a:r>
          </a:p>
        </p:txBody>
      </p:sp>
      <p:graphicFrame>
        <p:nvGraphicFramePr>
          <p:cNvPr id="4" name="Table 3" descr="-"/>
          <p:cNvGraphicFramePr>
            <a:graphicFrameLocks noGrp="1"/>
          </p:cNvGraphicFramePr>
          <p:nvPr>
            <p:extLst>
              <p:ext uri="{D42A27DB-BD31-4B8C-83A1-F6EECF244321}">
                <p14:modId xmlns:p14="http://schemas.microsoft.com/office/powerpoint/2010/main" val="2541344201"/>
              </p:ext>
            </p:extLst>
          </p:nvPr>
        </p:nvGraphicFramePr>
        <p:xfrm>
          <a:off x="646382" y="1910687"/>
          <a:ext cx="7555922" cy="3997180"/>
        </p:xfrm>
        <a:graphic>
          <a:graphicData uri="http://schemas.openxmlformats.org/drawingml/2006/table">
            <a:tbl>
              <a:tblPr firstRow="1" bandRow="1">
                <a:tableStyleId>{00A15C55-8517-42AA-B614-E9B94910E393}</a:tableStyleId>
              </a:tblPr>
              <a:tblGrid>
                <a:gridCol w="7555922"/>
              </a:tblGrid>
              <a:tr h="996286">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bg1"/>
                          </a:solidFill>
                          <a:latin typeface="+mn-lt"/>
                          <a:ea typeface="+mn-ea"/>
                          <a:cs typeface="+mn-cs"/>
                        </a:rPr>
                        <a:t>Considerations for sheltering in place:</a:t>
                      </a:r>
                    </a:p>
                    <a:p>
                      <a:pPr marL="0" marR="0" indent="0" algn="ctr" defTabSz="457200" rtl="0" eaLnBrk="1" fontAlgn="auto" latinLnBrk="0" hangingPunct="1">
                        <a:lnSpc>
                          <a:spcPct val="100000"/>
                        </a:lnSpc>
                        <a:spcBef>
                          <a:spcPts val="0"/>
                        </a:spcBef>
                        <a:spcAft>
                          <a:spcPts val="0"/>
                        </a:spcAft>
                        <a:buClrTx/>
                        <a:buSzTx/>
                        <a:buFontTx/>
                        <a:buNone/>
                        <a:tabLst/>
                        <a:defRPr/>
                      </a:pPr>
                      <a:endParaRPr lang="en-US" sz="2800" b="0" kern="1200" dirty="0" smtClean="0">
                        <a:effectLst>
                          <a:outerShdw blurRad="38100" dist="38100" dir="2700000" algn="tl">
                            <a:srgbClr val="000000">
                              <a:alpha val="43137"/>
                            </a:srgbClr>
                          </a:outerShdw>
                        </a:effectLst>
                      </a:endParaRPr>
                    </a:p>
                    <a:p>
                      <a:endParaRPr lang="en-US" sz="1600" b="1" kern="1200" dirty="0" smtClean="0">
                        <a:solidFill>
                          <a:schemeClr val="lt1"/>
                        </a:solidFill>
                        <a:latin typeface="+mn-lt"/>
                        <a:ea typeface="+mn-ea"/>
                        <a:cs typeface="+mn-cs"/>
                      </a:endParaRPr>
                    </a:p>
                    <a:p>
                      <a:endParaRPr lang="en-US" sz="1600" b="1" kern="1200" dirty="0">
                        <a:solidFill>
                          <a:schemeClr val="lt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Access to toilets. </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Availability of medications.</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Food and necessary feeding equipment are accessible.</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Accommodations have been made for service animals.</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Appropriate activities for keeping students occupied are on-hand.</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8826">
                <a:tc>
                  <a:txBody>
                    <a:bodyPr/>
                    <a:lstStyle/>
                    <a:p>
                      <a:pPr lvl="0">
                        <a:buFont typeface="Arial" pitchFamily="34" charset="0"/>
                        <a:buChar char="•"/>
                      </a:pPr>
                      <a:r>
                        <a:rPr lang="en-US" sz="2000" kern="1200" dirty="0" smtClean="0"/>
                        <a:t> Staff-to-student ratio is appropriate for extended stay in classroom. </a:t>
                      </a:r>
                      <a:endParaRPr lang="en-US" sz="2000" kern="1200" dirty="0">
                        <a:solidFill>
                          <a:schemeClr val="dk1"/>
                        </a:solidFill>
                        <a:latin typeface="+mn-lt"/>
                        <a:ea typeface="+mn-ea"/>
                        <a:cs typeface="+mn-cs"/>
                      </a:endParaRPr>
                    </a:p>
                  </a:txBody>
                  <a:tcPr marL="83103" marR="83103" marT="41552" marB="415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529272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6213"/>
            <a:ext cx="8229600" cy="1143000"/>
          </a:xfrm>
        </p:spPr>
        <p:txBody>
          <a:bodyPr rtlCol="0">
            <a:normAutofit fontScale="90000"/>
          </a:bodyPr>
          <a:lstStyle/>
          <a:p>
            <a:pPr eaLnBrk="1" fontAlgn="auto" hangingPunct="1">
              <a:spcAft>
                <a:spcPts val="0"/>
              </a:spcAft>
              <a:defRPr/>
            </a:pPr>
            <a:r>
              <a:rPr lang="en-US" dirty="0"/>
              <a:t>Communications and Warning Annex</a:t>
            </a:r>
          </a:p>
        </p:txBody>
      </p:sp>
      <p:sp>
        <p:nvSpPr>
          <p:cNvPr id="3" name="Content Placeholder 2"/>
          <p:cNvSpPr>
            <a:spLocks noGrp="1"/>
          </p:cNvSpPr>
          <p:nvPr>
            <p:ph idx="1"/>
          </p:nvPr>
        </p:nvSpPr>
        <p:spPr/>
        <p:txBody>
          <a:bodyPr rtlCol="0">
            <a:normAutofit/>
          </a:bodyPr>
          <a:lstStyle/>
          <a:p>
            <a:pPr marL="0" indent="0">
              <a:buNone/>
              <a:defRPr/>
            </a:pPr>
            <a:r>
              <a:rPr lang="en-US" dirty="0"/>
              <a:t>Use communication systems to alert all students and staff, including those with disabilities and access and functional needs, to emergencies by using</a:t>
            </a:r>
            <a:r>
              <a:rPr lang="en-US" dirty="0" smtClean="0"/>
              <a:t>:</a:t>
            </a:r>
          </a:p>
          <a:p>
            <a:pPr>
              <a:buFont typeface="Wingdings" panose="05000000000000000000" pitchFamily="2" charset="2"/>
              <a:buChar char="§"/>
              <a:defRPr/>
            </a:pPr>
            <a:r>
              <a:rPr lang="en-US" b="1" dirty="0" smtClean="0">
                <a:solidFill>
                  <a:schemeClr val="accent2">
                    <a:lumMod val="75000"/>
                  </a:schemeClr>
                </a:solidFill>
              </a:rPr>
              <a:t>Visual </a:t>
            </a:r>
            <a:r>
              <a:rPr lang="en-US" b="1" dirty="0">
                <a:solidFill>
                  <a:schemeClr val="accent2">
                    <a:lumMod val="75000"/>
                  </a:schemeClr>
                </a:solidFill>
              </a:rPr>
              <a:t>aids;</a:t>
            </a:r>
          </a:p>
          <a:p>
            <a:pPr>
              <a:buFont typeface="Wingdings" panose="05000000000000000000" pitchFamily="2" charset="2"/>
              <a:buChar char="§"/>
              <a:defRPr/>
            </a:pPr>
            <a:r>
              <a:rPr lang="en-US" b="1" dirty="0">
                <a:solidFill>
                  <a:schemeClr val="accent3">
                    <a:lumMod val="75000"/>
                  </a:schemeClr>
                </a:solidFill>
              </a:rPr>
              <a:t>Sign language;</a:t>
            </a:r>
          </a:p>
          <a:p>
            <a:pPr>
              <a:buFont typeface="Wingdings" panose="05000000000000000000" pitchFamily="2" charset="2"/>
              <a:buChar char="§"/>
              <a:defRPr/>
            </a:pPr>
            <a:r>
              <a:rPr lang="en-US" b="1" dirty="0">
                <a:solidFill>
                  <a:schemeClr val="accent5">
                    <a:lumMod val="75000"/>
                  </a:schemeClr>
                </a:solidFill>
              </a:rPr>
              <a:t>Large print signage; </a:t>
            </a:r>
            <a:r>
              <a:rPr lang="en-US" b="1" dirty="0" smtClean="0">
                <a:solidFill>
                  <a:schemeClr val="accent5">
                    <a:lumMod val="75000"/>
                  </a:schemeClr>
                </a:solidFill>
              </a:rPr>
              <a:t>and</a:t>
            </a:r>
          </a:p>
          <a:p>
            <a:pPr>
              <a:buFont typeface="Wingdings" panose="05000000000000000000" pitchFamily="2" charset="2"/>
              <a:buChar char="§"/>
              <a:defRPr/>
            </a:pPr>
            <a:r>
              <a:rPr lang="en-US" b="1" dirty="0" smtClean="0">
                <a:solidFill>
                  <a:schemeClr val="accent6">
                    <a:lumMod val="75000"/>
                  </a:schemeClr>
                </a:solidFill>
              </a:rPr>
              <a:t>Alarm </a:t>
            </a:r>
            <a:r>
              <a:rPr lang="en-US" b="1" dirty="0">
                <a:solidFill>
                  <a:schemeClr val="accent6">
                    <a:lumMod val="75000"/>
                  </a:schemeClr>
                </a:solidFill>
              </a:rPr>
              <a:t>systems (audible, visual).</a:t>
            </a:r>
          </a:p>
          <a:p>
            <a:pPr eaLnBrk="1" fontAlgn="auto" hangingPunct="1">
              <a:spcAft>
                <a:spcPts val="0"/>
              </a:spcAft>
              <a:buFont typeface="Arial"/>
              <a:buChar char="•"/>
              <a:defRPr/>
            </a:pPr>
            <a:endParaRPr lang="en-US" dirty="0"/>
          </a:p>
        </p:txBody>
      </p:sp>
    </p:spTree>
    <p:extLst>
      <p:ext uri="{BB962C8B-B14F-4D97-AF65-F5344CB8AC3E}">
        <p14:creationId xmlns:p14="http://schemas.microsoft.com/office/powerpoint/2010/main" val="868977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dirty="0" smtClean="0"/>
              <a:t>Family Reunification Annex</a:t>
            </a:r>
          </a:p>
        </p:txBody>
      </p:sp>
      <p:graphicFrame>
        <p:nvGraphicFramePr>
          <p:cNvPr id="4" name="Content Placeholder 3" descr="-"/>
          <p:cNvGraphicFramePr>
            <a:graphicFrameLocks noGrp="1"/>
          </p:cNvGraphicFramePr>
          <p:nvPr>
            <p:ph idx="1"/>
            <p:extLst>
              <p:ext uri="{D42A27DB-BD31-4B8C-83A1-F6EECF244321}">
                <p14:modId xmlns:p14="http://schemas.microsoft.com/office/powerpoint/2010/main" val="3776778692"/>
              </p:ext>
            </p:extLst>
          </p:nvPr>
        </p:nvGraphicFramePr>
        <p:xfrm>
          <a:off x="457199" y="1600200"/>
          <a:ext cx="8045355"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descr="Re-locating students to safe areas;&#10; Using staff who recognize students as well as parents and guardians;&#10; Following release procedures with parents and caretakers; and&#10; Implementing an established documentation process.&#10;"/>
          <p:cNvSpPr txBox="1"/>
          <p:nvPr/>
        </p:nvSpPr>
        <p:spPr>
          <a:xfrm>
            <a:off x="805218" y="3290794"/>
            <a:ext cx="7697336" cy="2585323"/>
          </a:xfrm>
          <a:prstGeom prst="rect">
            <a:avLst/>
          </a:prstGeom>
          <a:noFill/>
        </p:spPr>
        <p:txBody>
          <a:bodyPr wrap="square" rtlCol="0">
            <a:spAutoFit/>
          </a:bodyPr>
          <a:lstStyle/>
          <a:p>
            <a:pPr lvl="0">
              <a:buFont typeface="Arial" pitchFamily="34" charset="0"/>
              <a:buChar char="•"/>
            </a:pPr>
            <a:r>
              <a:rPr lang="en-US" sz="2400" dirty="0" smtClean="0"/>
              <a:t> Re-locating students to safe areas;</a:t>
            </a:r>
          </a:p>
          <a:p>
            <a:pPr lvl="0">
              <a:buFont typeface="Arial" pitchFamily="34" charset="0"/>
              <a:buChar char="•"/>
            </a:pPr>
            <a:r>
              <a:rPr lang="en-US" sz="2400" dirty="0" smtClean="0"/>
              <a:t> Using staff who recognize students as well as parents and guardians;</a:t>
            </a:r>
          </a:p>
          <a:p>
            <a:pPr lvl="0">
              <a:buFont typeface="Arial" pitchFamily="34" charset="0"/>
              <a:buChar char="•"/>
            </a:pPr>
            <a:r>
              <a:rPr lang="en-US" sz="2400" dirty="0" smtClean="0"/>
              <a:t> Following release procedures with parents and caretakers; and</a:t>
            </a:r>
          </a:p>
          <a:p>
            <a:pPr lvl="0">
              <a:buFont typeface="Arial" pitchFamily="34" charset="0"/>
              <a:buChar char="•"/>
            </a:pPr>
            <a:r>
              <a:rPr lang="en-US" sz="2400" dirty="0" smtClean="0"/>
              <a:t> Implementing an established documentation process.</a:t>
            </a:r>
          </a:p>
          <a:p>
            <a:endParaRPr lang="en-US" dirty="0">
              <a:latin typeface="+mj-lt"/>
            </a:endParaRPr>
          </a:p>
        </p:txBody>
      </p:sp>
    </p:spTree>
    <p:extLst>
      <p:ext uri="{BB962C8B-B14F-4D97-AF65-F5344CB8AC3E}">
        <p14:creationId xmlns:p14="http://schemas.microsoft.com/office/powerpoint/2010/main" val="9470010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76213"/>
            <a:ext cx="8229600" cy="1143000"/>
          </a:xfrm>
        </p:spPr>
        <p:txBody>
          <a:bodyPr/>
          <a:lstStyle/>
          <a:p>
            <a:pPr eaLnBrk="1" hangingPunct="1"/>
            <a:r>
              <a:rPr lang="en-US" altLang="en-US" dirty="0" smtClean="0"/>
              <a:t>Recovery Annex</a:t>
            </a:r>
          </a:p>
        </p:txBody>
      </p:sp>
      <p:sp>
        <p:nvSpPr>
          <p:cNvPr id="3" name="Content Placeholder 2"/>
          <p:cNvSpPr>
            <a:spLocks noGrp="1"/>
          </p:cNvSpPr>
          <p:nvPr>
            <p:ph idx="1"/>
          </p:nvPr>
        </p:nvSpPr>
        <p:spPr>
          <a:xfrm>
            <a:off x="457200" y="1623848"/>
            <a:ext cx="8229600" cy="4502315"/>
          </a:xfrm>
        </p:spPr>
        <p:txBody>
          <a:bodyPr rtlCol="0">
            <a:noAutofit/>
          </a:bodyPr>
          <a:lstStyle/>
          <a:p>
            <a:pPr>
              <a:lnSpc>
                <a:spcPct val="110000"/>
              </a:lnSpc>
              <a:buNone/>
              <a:defRPr/>
            </a:pPr>
            <a:r>
              <a:rPr lang="en-US" b="1" dirty="0" smtClean="0"/>
              <a:t>	Academic Recovery: </a:t>
            </a:r>
          </a:p>
          <a:p>
            <a:pPr lvl="1">
              <a:lnSpc>
                <a:spcPct val="110000"/>
              </a:lnSpc>
              <a:buFont typeface="Courier New" panose="02070309020205020404" pitchFamily="49" charset="0"/>
              <a:buChar char="o"/>
              <a:defRPr/>
            </a:pPr>
            <a:r>
              <a:rPr lang="en-US" sz="2400" dirty="0" smtClean="0"/>
              <a:t>Return to a regular schedule as soon as possible.</a:t>
            </a:r>
          </a:p>
          <a:p>
            <a:pPr lvl="1">
              <a:lnSpc>
                <a:spcPct val="110000"/>
              </a:lnSpc>
              <a:buFont typeface="Courier New" panose="02070309020205020404" pitchFamily="49" charset="0"/>
              <a:buChar char="o"/>
              <a:defRPr/>
            </a:pPr>
            <a:r>
              <a:rPr lang="en-US" sz="2400" dirty="0"/>
              <a:t>Attempt to move forward with previously scheduled activities (e.g., graduation ceremony</a:t>
            </a:r>
            <a:r>
              <a:rPr lang="en-US" sz="2400" dirty="0" smtClean="0"/>
              <a:t>).</a:t>
            </a:r>
          </a:p>
          <a:p>
            <a:pPr lvl="1">
              <a:lnSpc>
                <a:spcPct val="110000"/>
              </a:lnSpc>
              <a:buFont typeface="Courier New" panose="02070309020205020404" pitchFamily="49" charset="0"/>
              <a:buChar char="o"/>
              <a:defRPr/>
            </a:pPr>
            <a:r>
              <a:rPr lang="en-US" sz="2400" dirty="0"/>
              <a:t>If necessary, design a split </a:t>
            </a:r>
            <a:r>
              <a:rPr lang="en-US" sz="2400" dirty="0" smtClean="0"/>
              <a:t>schedule.</a:t>
            </a:r>
          </a:p>
          <a:p>
            <a:pPr>
              <a:lnSpc>
                <a:spcPct val="110000"/>
              </a:lnSpc>
              <a:buNone/>
              <a:defRPr/>
            </a:pPr>
            <a:r>
              <a:rPr lang="en-US" sz="3200" b="1" dirty="0" smtClean="0"/>
              <a:t>	Physical Recovery:</a:t>
            </a:r>
          </a:p>
          <a:p>
            <a:pPr lvl="1">
              <a:lnSpc>
                <a:spcPct val="110000"/>
              </a:lnSpc>
              <a:buFont typeface="Courier New" panose="02070309020205020404" pitchFamily="49" charset="0"/>
              <a:buChar char="o"/>
              <a:defRPr/>
            </a:pPr>
            <a:r>
              <a:rPr lang="en-US" sz="2400" dirty="0"/>
              <a:t>Plan for utility disruptions</a:t>
            </a:r>
            <a:r>
              <a:rPr lang="en-US" sz="2400" dirty="0" smtClean="0"/>
              <a:t>.</a:t>
            </a:r>
          </a:p>
          <a:p>
            <a:pPr lvl="1">
              <a:lnSpc>
                <a:spcPct val="110000"/>
              </a:lnSpc>
              <a:buFont typeface="Courier New" panose="02070309020205020404" pitchFamily="49" charset="0"/>
              <a:buChar char="o"/>
              <a:defRPr/>
            </a:pPr>
            <a:r>
              <a:rPr lang="en-US" sz="2400" dirty="0" smtClean="0"/>
              <a:t>Consider sharing space with neighboring schools.</a:t>
            </a:r>
            <a:endParaRPr lang="en-US" sz="2400" dirty="0"/>
          </a:p>
        </p:txBody>
      </p:sp>
    </p:spTree>
    <p:extLst>
      <p:ext uri="{BB962C8B-B14F-4D97-AF65-F5344CB8AC3E}">
        <p14:creationId xmlns:p14="http://schemas.microsoft.com/office/powerpoint/2010/main" val="2131032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1535"/>
            <a:ext cx="8229600" cy="1143000"/>
          </a:xfrm>
        </p:spPr>
        <p:txBody>
          <a:bodyPr>
            <a:normAutofit fontScale="90000"/>
          </a:bodyPr>
          <a:lstStyle/>
          <a:p>
            <a:r>
              <a:rPr lang="en-US" dirty="0" smtClean="0"/>
              <a:t>Public Health, Medical, and Mental Health Annex</a:t>
            </a:r>
            <a:endParaRPr lang="en-US" dirty="0"/>
          </a:p>
        </p:txBody>
      </p:sp>
      <p:sp>
        <p:nvSpPr>
          <p:cNvPr id="3" name="Content Placeholder 2"/>
          <p:cNvSpPr>
            <a:spLocks noGrp="1"/>
          </p:cNvSpPr>
          <p:nvPr>
            <p:ph idx="1"/>
          </p:nvPr>
        </p:nvSpPr>
        <p:spPr>
          <a:xfrm>
            <a:off x="520251" y="1712109"/>
            <a:ext cx="4840022" cy="4525963"/>
          </a:xfrm>
        </p:spPr>
        <p:txBody>
          <a:bodyPr>
            <a:normAutofit fontScale="92500" lnSpcReduction="20000"/>
          </a:bodyPr>
          <a:lstStyle/>
          <a:p>
            <a:pPr marL="0" indent="0">
              <a:lnSpc>
                <a:spcPct val="110000"/>
              </a:lnSpc>
              <a:spcBef>
                <a:spcPts val="780"/>
              </a:spcBef>
              <a:buNone/>
              <a:defRPr/>
            </a:pPr>
            <a:r>
              <a:rPr lang="en-US" sz="3100" b="1" dirty="0" smtClean="0"/>
              <a:t>To meet </a:t>
            </a:r>
            <a:r>
              <a:rPr lang="en-US" sz="3100" b="1" dirty="0"/>
              <a:t>the medical needs of the entire school </a:t>
            </a:r>
            <a:r>
              <a:rPr lang="en-US" sz="3100" b="1" dirty="0" smtClean="0"/>
              <a:t>community, have:</a:t>
            </a:r>
          </a:p>
          <a:p>
            <a:pPr>
              <a:lnSpc>
                <a:spcPct val="110000"/>
              </a:lnSpc>
              <a:spcBef>
                <a:spcPts val="780"/>
              </a:spcBef>
              <a:buFont typeface="Wingdings" panose="05000000000000000000" pitchFamily="2" charset="2"/>
              <a:buChar char="§"/>
              <a:defRPr/>
            </a:pPr>
            <a:r>
              <a:rPr lang="en-US" altLang="en-US" sz="2600" dirty="0" smtClean="0"/>
              <a:t>Safe and secure storage of necessary supplies and medicine;</a:t>
            </a:r>
          </a:p>
          <a:p>
            <a:pPr>
              <a:spcBef>
                <a:spcPts val="780"/>
              </a:spcBef>
              <a:buFont typeface="Wingdings" panose="05000000000000000000" pitchFamily="2" charset="2"/>
              <a:buChar char="§"/>
              <a:defRPr/>
            </a:pPr>
            <a:r>
              <a:rPr lang="en-US" altLang="en-US" sz="2600" dirty="0"/>
              <a:t>A 3-5 day supply of prescription </a:t>
            </a:r>
            <a:r>
              <a:rPr lang="en-US" altLang="en-US" sz="2600" dirty="0" smtClean="0"/>
              <a:t>medications</a:t>
            </a:r>
            <a:r>
              <a:rPr lang="en-US" altLang="en-US" sz="2600" dirty="0"/>
              <a:t>;</a:t>
            </a:r>
            <a:endParaRPr lang="en-US" altLang="en-US" sz="2600" dirty="0" smtClean="0"/>
          </a:p>
          <a:p>
            <a:pPr>
              <a:spcBef>
                <a:spcPts val="780"/>
              </a:spcBef>
              <a:buFont typeface="Wingdings" panose="05000000000000000000" pitchFamily="2" charset="2"/>
              <a:buChar char="§"/>
              <a:defRPr/>
            </a:pPr>
            <a:r>
              <a:rPr lang="en-US" altLang="en-US" sz="2600" dirty="0"/>
              <a:t>Secondary/backup equipment and </a:t>
            </a:r>
            <a:r>
              <a:rPr lang="en-US" altLang="en-US" sz="2600" dirty="0" smtClean="0"/>
              <a:t>supplies</a:t>
            </a:r>
            <a:r>
              <a:rPr lang="en-US" altLang="en-US" sz="2600" dirty="0"/>
              <a:t>;</a:t>
            </a:r>
            <a:endParaRPr lang="en-US" altLang="en-US" sz="2600" dirty="0" smtClean="0"/>
          </a:p>
          <a:p>
            <a:pPr>
              <a:spcBef>
                <a:spcPts val="780"/>
              </a:spcBef>
              <a:buFont typeface="Wingdings" panose="05000000000000000000" pitchFamily="2" charset="2"/>
              <a:buChar char="§"/>
              <a:defRPr/>
            </a:pPr>
            <a:r>
              <a:rPr lang="en-US" altLang="en-US" sz="2600" dirty="0" smtClean="0"/>
              <a:t>Copies of physicians’ orders; and</a:t>
            </a:r>
            <a:endParaRPr lang="en-US" altLang="en-US" sz="2600" dirty="0"/>
          </a:p>
          <a:p>
            <a:pPr>
              <a:spcBef>
                <a:spcPts val="780"/>
              </a:spcBef>
              <a:buFont typeface="Wingdings" panose="05000000000000000000" pitchFamily="2" charset="2"/>
              <a:buChar char="§"/>
              <a:defRPr/>
            </a:pPr>
            <a:r>
              <a:rPr lang="en-US" altLang="en-US" sz="2600" dirty="0" smtClean="0"/>
              <a:t>Mobile records.</a:t>
            </a:r>
            <a:endParaRPr lang="en-US" sz="2600" dirty="0"/>
          </a:p>
        </p:txBody>
      </p:sp>
      <p:sp>
        <p:nvSpPr>
          <p:cNvPr id="4" name="TextBox 3"/>
          <p:cNvSpPr txBox="1"/>
          <p:nvPr/>
        </p:nvSpPr>
        <p:spPr>
          <a:xfrm>
            <a:off x="5533699" y="1928377"/>
            <a:ext cx="3153101" cy="3785652"/>
          </a:xfrm>
          <a:prstGeom prst="rect">
            <a:avLst/>
          </a:prstGeom>
          <a:solidFill>
            <a:schemeClr val="accent4">
              <a:lumMod val="40000"/>
              <a:lumOff val="60000"/>
            </a:schemeClr>
          </a:solidFill>
          <a:ln w="22225" cmpd="sng">
            <a:solidFill>
              <a:schemeClr val="tx1"/>
            </a:solidFill>
          </a:ln>
        </p:spPr>
        <p:txBody>
          <a:bodyPr wrap="square" rtlCol="0">
            <a:spAutoFit/>
          </a:bodyPr>
          <a:lstStyle/>
          <a:p>
            <a:pPr algn="ctr" defTabSz="914400"/>
            <a:r>
              <a:rPr lang="en-US" altLang="en-US" sz="2000" b="1" dirty="0" smtClean="0">
                <a:solidFill>
                  <a:srgbClr val="000000"/>
                </a:solidFill>
              </a:rPr>
              <a:t>Examples of specialized equipment and supplies:</a:t>
            </a:r>
          </a:p>
          <a:p>
            <a:pPr marL="285750" indent="-285750" defTabSz="914400">
              <a:buFont typeface="Wingdings" panose="05000000000000000000" pitchFamily="2" charset="2"/>
              <a:buChar char="§"/>
            </a:pPr>
            <a:r>
              <a:rPr lang="en-US" altLang="en-US" sz="2000" dirty="0" smtClean="0">
                <a:solidFill>
                  <a:srgbClr val="000000"/>
                </a:solidFill>
              </a:rPr>
              <a:t>Evacuation </a:t>
            </a:r>
            <a:r>
              <a:rPr lang="en-US" altLang="en-US" sz="2000" dirty="0">
                <a:solidFill>
                  <a:srgbClr val="000000"/>
                </a:solidFill>
              </a:rPr>
              <a:t>chairs</a:t>
            </a:r>
          </a:p>
          <a:p>
            <a:pPr marL="285750" indent="-285750" defTabSz="914400">
              <a:buFont typeface="Wingdings" panose="05000000000000000000" pitchFamily="2" charset="2"/>
              <a:buChar char="§"/>
            </a:pPr>
            <a:r>
              <a:rPr lang="en-US" altLang="en-US" sz="2000" dirty="0">
                <a:solidFill>
                  <a:srgbClr val="000000"/>
                </a:solidFill>
              </a:rPr>
              <a:t>Transfer-height cots</a:t>
            </a:r>
          </a:p>
          <a:p>
            <a:pPr marL="285750" indent="-285750" defTabSz="914400">
              <a:buFont typeface="Wingdings" panose="05000000000000000000" pitchFamily="2" charset="2"/>
              <a:buChar char="§"/>
            </a:pPr>
            <a:r>
              <a:rPr lang="en-US" altLang="en-US" sz="2000" dirty="0">
                <a:solidFill>
                  <a:srgbClr val="000000"/>
                </a:solidFill>
              </a:rPr>
              <a:t>Communication boards</a:t>
            </a:r>
          </a:p>
          <a:p>
            <a:pPr marL="285750" indent="-285750" defTabSz="914400">
              <a:buFont typeface="Wingdings" panose="05000000000000000000" pitchFamily="2" charset="2"/>
              <a:buChar char="§"/>
            </a:pPr>
            <a:r>
              <a:rPr lang="en-US" altLang="en-US" sz="2000" dirty="0">
                <a:solidFill>
                  <a:srgbClr val="000000"/>
                </a:solidFill>
              </a:rPr>
              <a:t>Oxygen tanks and </a:t>
            </a:r>
            <a:r>
              <a:rPr lang="en-US" altLang="en-US" sz="2000" dirty="0" smtClean="0">
                <a:solidFill>
                  <a:srgbClr val="000000"/>
                </a:solidFill>
              </a:rPr>
              <a:t>masks</a:t>
            </a:r>
          </a:p>
          <a:p>
            <a:pPr marL="285750" indent="-285750" defTabSz="914400">
              <a:buFont typeface="Wingdings" panose="05000000000000000000" pitchFamily="2" charset="2"/>
              <a:buChar char="§"/>
            </a:pPr>
            <a:r>
              <a:rPr lang="en-US" altLang="en-US" sz="2000" dirty="0" smtClean="0">
                <a:solidFill>
                  <a:srgbClr val="000000"/>
                </a:solidFill>
              </a:rPr>
              <a:t>Feeding </a:t>
            </a:r>
            <a:r>
              <a:rPr lang="en-US" altLang="en-US" sz="2000" dirty="0">
                <a:solidFill>
                  <a:srgbClr val="000000"/>
                </a:solidFill>
              </a:rPr>
              <a:t>tubes</a:t>
            </a:r>
          </a:p>
          <a:p>
            <a:pPr marL="285750" indent="-285750" defTabSz="914400">
              <a:buFont typeface="Wingdings" panose="05000000000000000000" pitchFamily="2" charset="2"/>
              <a:buChar char="§"/>
            </a:pPr>
            <a:r>
              <a:rPr lang="en-US" altLang="en-US" sz="2000" dirty="0">
                <a:solidFill>
                  <a:srgbClr val="000000"/>
                </a:solidFill>
              </a:rPr>
              <a:t>Wheelchairs (</a:t>
            </a:r>
            <a:r>
              <a:rPr lang="en-US" altLang="en-US" sz="2000" dirty="0" smtClean="0">
                <a:solidFill>
                  <a:srgbClr val="000000"/>
                </a:solidFill>
              </a:rPr>
              <a:t>manual &amp; electric</a:t>
            </a:r>
            <a:r>
              <a:rPr lang="en-US" altLang="en-US" sz="2000" dirty="0">
                <a:solidFill>
                  <a:srgbClr val="000000"/>
                </a:solidFill>
              </a:rPr>
              <a:t>)</a:t>
            </a:r>
          </a:p>
          <a:p>
            <a:pPr marL="285750" indent="-285750" defTabSz="914400">
              <a:buFont typeface="Wingdings" panose="05000000000000000000" pitchFamily="2" charset="2"/>
              <a:buChar char="§"/>
            </a:pPr>
            <a:r>
              <a:rPr lang="en-US" altLang="en-US" sz="2000" dirty="0">
                <a:solidFill>
                  <a:srgbClr val="000000"/>
                </a:solidFill>
              </a:rPr>
              <a:t>Gurneys</a:t>
            </a:r>
          </a:p>
          <a:p>
            <a:pPr marL="285750" indent="-285750" defTabSz="914400">
              <a:buFont typeface="Wingdings" panose="05000000000000000000" pitchFamily="2" charset="2"/>
              <a:buChar char="§"/>
            </a:pPr>
            <a:r>
              <a:rPr lang="en-US" altLang="en-US" sz="2000" dirty="0">
                <a:solidFill>
                  <a:srgbClr val="000000"/>
                </a:solidFill>
              </a:rPr>
              <a:t>Walkers</a:t>
            </a:r>
          </a:p>
          <a:p>
            <a:pPr marL="285750" indent="-285750" defTabSz="914400">
              <a:buFont typeface="Wingdings" panose="05000000000000000000" pitchFamily="2" charset="2"/>
              <a:buChar char="§"/>
            </a:pPr>
            <a:r>
              <a:rPr lang="en-US" altLang="en-US" sz="2000" dirty="0" smtClean="0">
                <a:solidFill>
                  <a:srgbClr val="000000"/>
                </a:solidFill>
              </a:rPr>
              <a:t>Respirators</a:t>
            </a:r>
            <a:endParaRPr lang="en-US" altLang="en-US" sz="2000" dirty="0">
              <a:solidFill>
                <a:srgbClr val="000000"/>
              </a:solidFill>
            </a:endParaRPr>
          </a:p>
        </p:txBody>
      </p:sp>
    </p:spTree>
    <p:extLst>
      <p:ext uri="{BB962C8B-B14F-4D97-AF65-F5344CB8AC3E}">
        <p14:creationId xmlns:p14="http://schemas.microsoft.com/office/powerpoint/2010/main" val="42182371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221393"/>
            <a:ext cx="8229600" cy="1143000"/>
          </a:xfrm>
        </p:spPr>
        <p:txBody>
          <a:bodyPr>
            <a:noAutofit/>
          </a:bodyPr>
          <a:lstStyle/>
          <a:p>
            <a:pPr eaLnBrk="1" hangingPunct="1"/>
            <a:r>
              <a:rPr lang="en-US" altLang="en-US" sz="4000" dirty="0" smtClean="0"/>
              <a:t>Step 5: Plan Preparation, Review, and Approval</a:t>
            </a:r>
          </a:p>
        </p:txBody>
      </p:sp>
      <p:sp>
        <p:nvSpPr>
          <p:cNvPr id="3" name="Content Placeholder 2"/>
          <p:cNvSpPr>
            <a:spLocks noGrp="1"/>
          </p:cNvSpPr>
          <p:nvPr>
            <p:ph idx="1"/>
          </p:nvPr>
        </p:nvSpPr>
        <p:spPr>
          <a:xfrm>
            <a:off x="457200" y="2816224"/>
            <a:ext cx="8229600" cy="3442685"/>
          </a:xfrm>
        </p:spPr>
        <p:txBody>
          <a:bodyPr rtlCol="0">
            <a:normAutofit fontScale="92500" lnSpcReduction="10000"/>
          </a:bodyPr>
          <a:lstStyle/>
          <a:p>
            <a:pPr marL="0" indent="0">
              <a:buNone/>
              <a:defRPr/>
            </a:pPr>
            <a:r>
              <a:rPr lang="en-US" sz="2800" b="1" dirty="0" smtClean="0"/>
              <a:t>The </a:t>
            </a:r>
            <a:r>
              <a:rPr lang="en-US" sz="2800" b="1" dirty="0"/>
              <a:t>emergency planning team reviews the plan, obtains official approval, and shares the plan with: </a:t>
            </a:r>
            <a:endParaRPr lang="en-US" sz="2800" b="1" dirty="0" smtClean="0"/>
          </a:p>
          <a:p>
            <a:pPr lvl="2">
              <a:buFont typeface="Courier New" panose="02070309020205020404" pitchFamily="49" charset="0"/>
              <a:buChar char="o"/>
              <a:defRPr/>
            </a:pPr>
            <a:r>
              <a:rPr lang="en-US" dirty="0"/>
              <a:t>community partners, such as first responders; </a:t>
            </a:r>
            <a:endParaRPr lang="en-US" dirty="0" smtClean="0"/>
          </a:p>
          <a:p>
            <a:pPr lvl="2">
              <a:buFont typeface="Courier New" panose="02070309020205020404" pitchFamily="49" charset="0"/>
              <a:buChar char="o"/>
              <a:defRPr/>
            </a:pPr>
            <a:r>
              <a:rPr lang="en-US" dirty="0" smtClean="0"/>
              <a:t>local emergency management officials; </a:t>
            </a:r>
          </a:p>
          <a:p>
            <a:pPr lvl="2">
              <a:buFont typeface="Courier New" panose="02070309020205020404" pitchFamily="49" charset="0"/>
              <a:buChar char="o"/>
              <a:defRPr/>
            </a:pPr>
            <a:r>
              <a:rPr lang="en-US" dirty="0"/>
              <a:t>staff; and </a:t>
            </a:r>
            <a:endParaRPr lang="en-US" dirty="0" smtClean="0"/>
          </a:p>
          <a:p>
            <a:pPr lvl="2">
              <a:buFont typeface="Courier New" panose="02070309020205020404" pitchFamily="49" charset="0"/>
              <a:buChar char="o"/>
              <a:defRPr/>
            </a:pPr>
            <a:r>
              <a:rPr lang="en-US" dirty="0" smtClean="0"/>
              <a:t>stakeholders.</a:t>
            </a:r>
          </a:p>
          <a:p>
            <a:pPr marL="0" indent="0">
              <a:buNone/>
              <a:defRPr/>
            </a:pPr>
            <a:r>
              <a:rPr lang="en-US" sz="2800" b="1" dirty="0" smtClean="0"/>
              <a:t>Emergency </a:t>
            </a:r>
            <a:r>
              <a:rPr lang="en-US" sz="2800" b="1" dirty="0"/>
              <a:t>planners should review the written plan for compliance with applicable laws and for its usefulness in practice. </a:t>
            </a:r>
            <a:endParaRPr lang="en-US" b="1" dirty="0"/>
          </a:p>
          <a:p>
            <a:pPr marL="0" indent="0" eaLnBrk="1" fontAlgn="auto" hangingPunct="1">
              <a:spcAft>
                <a:spcPts val="0"/>
              </a:spcAft>
              <a:buFont typeface="Arial"/>
              <a:buNone/>
              <a:defRPr/>
            </a:pPr>
            <a:endParaRPr lang="en-US" dirty="0"/>
          </a:p>
        </p:txBody>
      </p:sp>
      <p:pic>
        <p:nvPicPr>
          <p:cNvPr id="4" name="Picture 2" descr="Steps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84965"/>
            <a:ext cx="868680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descr="Steo 5 Plan Preparation, Review, &amp; Approval"/>
          <p:cNvSpPr/>
          <p:nvPr/>
        </p:nvSpPr>
        <p:spPr>
          <a:xfrm>
            <a:off x="5976689" y="1530132"/>
            <a:ext cx="1606550" cy="131762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extLst>
      <p:ext uri="{BB962C8B-B14F-4D97-AF65-F5344CB8AC3E}">
        <p14:creationId xmlns:p14="http://schemas.microsoft.com/office/powerpoint/2010/main" val="14410808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23511"/>
            <a:ext cx="8229600" cy="1143000"/>
          </a:xfrm>
        </p:spPr>
        <p:txBody>
          <a:bodyPr>
            <a:noAutofit/>
          </a:bodyPr>
          <a:lstStyle/>
          <a:p>
            <a:pPr eaLnBrk="1" hangingPunct="1"/>
            <a:r>
              <a:rPr lang="en-US" altLang="en-US" sz="4000" dirty="0" smtClean="0"/>
              <a:t>Step 6: Plan Implementation and Maintenance</a:t>
            </a:r>
          </a:p>
        </p:txBody>
      </p:sp>
      <p:sp>
        <p:nvSpPr>
          <p:cNvPr id="3" name="Content Placeholder 2"/>
          <p:cNvSpPr>
            <a:spLocks noGrp="1"/>
          </p:cNvSpPr>
          <p:nvPr>
            <p:ph idx="1"/>
          </p:nvPr>
        </p:nvSpPr>
        <p:spPr>
          <a:xfrm>
            <a:off x="457200" y="2825750"/>
            <a:ext cx="8229600" cy="3300413"/>
          </a:xfrm>
        </p:spPr>
        <p:txBody>
          <a:bodyPr rtlCol="0">
            <a:normAutofit/>
          </a:bodyPr>
          <a:lstStyle/>
          <a:p>
            <a:pPr marL="0" indent="0">
              <a:spcBef>
                <a:spcPts val="600"/>
              </a:spcBef>
              <a:buNone/>
            </a:pPr>
            <a:r>
              <a:rPr lang="en-US" altLang="en-US" dirty="0"/>
              <a:t>In Step 6, the emergency planning team</a:t>
            </a:r>
            <a:r>
              <a:rPr lang="en-US" altLang="en-US" dirty="0" smtClean="0"/>
              <a:t>:</a:t>
            </a:r>
          </a:p>
          <a:p>
            <a:pPr lvl="1">
              <a:spcBef>
                <a:spcPts val="600"/>
              </a:spcBef>
              <a:buFont typeface="Wingdings" panose="05000000000000000000" pitchFamily="2" charset="2"/>
              <a:buChar char="§"/>
            </a:pPr>
            <a:r>
              <a:rPr lang="en-US" altLang="en-US" b="1" dirty="0"/>
              <a:t>Trains </a:t>
            </a:r>
            <a:r>
              <a:rPr lang="en-US" altLang="en-US" dirty="0"/>
              <a:t>stakeholders on the plan and their roles in it</a:t>
            </a:r>
            <a:r>
              <a:rPr lang="en-US" altLang="en-US" dirty="0" smtClean="0"/>
              <a:t>;</a:t>
            </a:r>
          </a:p>
          <a:p>
            <a:pPr lvl="1">
              <a:spcBef>
                <a:spcPts val="600"/>
              </a:spcBef>
              <a:buFont typeface="Wingdings" panose="05000000000000000000" pitchFamily="2" charset="2"/>
              <a:buChar char="§"/>
            </a:pPr>
            <a:r>
              <a:rPr lang="en-US" altLang="en-US" b="1" dirty="0"/>
              <a:t>Exercises </a:t>
            </a:r>
            <a:r>
              <a:rPr lang="en-US" altLang="en-US" dirty="0"/>
              <a:t>the plan; </a:t>
            </a:r>
            <a:r>
              <a:rPr lang="en-US" altLang="en-US" dirty="0" smtClean="0"/>
              <a:t>and</a:t>
            </a:r>
          </a:p>
          <a:p>
            <a:pPr lvl="1">
              <a:spcBef>
                <a:spcPts val="600"/>
              </a:spcBef>
              <a:buFont typeface="Wingdings" panose="05000000000000000000" pitchFamily="2" charset="2"/>
              <a:buChar char="§"/>
            </a:pPr>
            <a:r>
              <a:rPr lang="en-US" altLang="en-US" b="1" dirty="0"/>
              <a:t>Reviews, </a:t>
            </a:r>
            <a:r>
              <a:rPr lang="en-US" altLang="en-US" b="1" dirty="0" smtClean="0"/>
              <a:t>Revises</a:t>
            </a:r>
            <a:r>
              <a:rPr lang="en-US" altLang="en-US" b="1" dirty="0"/>
              <a:t>, and </a:t>
            </a:r>
            <a:r>
              <a:rPr lang="en-US" altLang="en-US" b="1" dirty="0" smtClean="0"/>
              <a:t>Maintains </a:t>
            </a:r>
            <a:r>
              <a:rPr lang="en-US" altLang="en-US" dirty="0"/>
              <a:t>the plan.</a:t>
            </a:r>
          </a:p>
        </p:txBody>
      </p:sp>
      <p:pic>
        <p:nvPicPr>
          <p:cNvPr id="4" name="Picture 2" descr="Steps 1-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79563"/>
            <a:ext cx="868680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descr="Steps 1 - 6"/>
          <p:cNvSpPr/>
          <p:nvPr/>
        </p:nvSpPr>
        <p:spPr>
          <a:xfrm>
            <a:off x="7345363" y="1508125"/>
            <a:ext cx="1606550" cy="131762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extLst>
      <p:ext uri="{BB962C8B-B14F-4D97-AF65-F5344CB8AC3E}">
        <p14:creationId xmlns:p14="http://schemas.microsoft.com/office/powerpoint/2010/main" val="5524558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434" y="240007"/>
            <a:ext cx="8229600" cy="1143000"/>
          </a:xfrm>
        </p:spPr>
        <p:txBody>
          <a:bodyPr>
            <a:noAutofit/>
          </a:bodyPr>
          <a:lstStyle/>
          <a:p>
            <a:r>
              <a:rPr lang="en-US" sz="4000" dirty="0"/>
              <a:t>Train Stakeholders on the Plan and Their </a:t>
            </a:r>
            <a:r>
              <a:rPr lang="en-US" sz="4000" dirty="0" smtClean="0"/>
              <a:t>Roles</a:t>
            </a:r>
            <a:endParaRPr lang="en-US" sz="4000" dirty="0"/>
          </a:p>
        </p:txBody>
      </p:sp>
      <p:graphicFrame>
        <p:nvGraphicFramePr>
          <p:cNvPr id="4" name="Diagram 3" descr="Learning about the types of disabilities and access and functional needs within the school&#10;How to work with service animals&#10;How to use specialized equipment and supplies&#10;How to lend assistance to vulnerable persons using appropriate emergency response techniques.&#10;"/>
          <p:cNvGraphicFramePr/>
          <p:nvPr>
            <p:extLst>
              <p:ext uri="{D42A27DB-BD31-4B8C-83A1-F6EECF244321}">
                <p14:modId xmlns:p14="http://schemas.microsoft.com/office/powerpoint/2010/main" val="1701586137"/>
              </p:ext>
            </p:extLst>
          </p:nvPr>
        </p:nvGraphicFramePr>
        <p:xfrm>
          <a:off x="803097" y="2470245"/>
          <a:ext cx="7617571" cy="3643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1908567" y="1774206"/>
            <a:ext cx="5239743" cy="584775"/>
          </a:xfrm>
          <a:prstGeom prst="rect">
            <a:avLst/>
          </a:prstGeom>
        </p:spPr>
        <p:txBody>
          <a:bodyPr wrap="square">
            <a:spAutoFit/>
          </a:bodyPr>
          <a:lstStyle/>
          <a:p>
            <a:pPr algn="ctr"/>
            <a:r>
              <a:rPr lang="en-US" sz="3200" b="1" dirty="0" smtClean="0"/>
              <a:t>Training topics may include:</a:t>
            </a:r>
            <a:endParaRPr lang="en-US" sz="3200" b="1" dirty="0"/>
          </a:p>
        </p:txBody>
      </p:sp>
    </p:spTree>
    <p:extLst>
      <p:ext uri="{BB962C8B-B14F-4D97-AF65-F5344CB8AC3E}">
        <p14:creationId xmlns:p14="http://schemas.microsoft.com/office/powerpoint/2010/main" val="11796612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76213"/>
            <a:ext cx="8229600" cy="1143000"/>
          </a:xfrm>
        </p:spPr>
        <p:txBody>
          <a:bodyPr>
            <a:normAutofit/>
          </a:bodyPr>
          <a:lstStyle/>
          <a:p>
            <a:pPr eaLnBrk="1" hangingPunct="1"/>
            <a:r>
              <a:rPr lang="en-US" altLang="en-US" dirty="0" smtClean="0"/>
              <a:t>Exercise the Plan</a:t>
            </a:r>
          </a:p>
        </p:txBody>
      </p:sp>
      <p:sp>
        <p:nvSpPr>
          <p:cNvPr id="3" name="Content Placeholder 2"/>
          <p:cNvSpPr>
            <a:spLocks noGrp="1"/>
          </p:cNvSpPr>
          <p:nvPr>
            <p:ph idx="1"/>
          </p:nvPr>
        </p:nvSpPr>
        <p:spPr>
          <a:xfrm>
            <a:off x="5061173" y="1841460"/>
            <a:ext cx="3696187" cy="4262382"/>
          </a:xfrm>
          <a:solidFill>
            <a:schemeClr val="accent5">
              <a:lumMod val="20000"/>
              <a:lumOff val="80000"/>
            </a:schemeClr>
          </a:solidFill>
        </p:spPr>
        <p:style>
          <a:lnRef idx="2">
            <a:schemeClr val="dk1"/>
          </a:lnRef>
          <a:fillRef idx="1">
            <a:schemeClr val="lt1"/>
          </a:fillRef>
          <a:effectRef idx="0">
            <a:schemeClr val="dk1"/>
          </a:effectRef>
          <a:fontRef idx="minor">
            <a:schemeClr val="dk1"/>
          </a:fontRef>
        </p:style>
        <p:txBody>
          <a:bodyPr rtlCol="0">
            <a:normAutofit fontScale="47500" lnSpcReduction="20000"/>
          </a:bodyPr>
          <a:lstStyle/>
          <a:p>
            <a:pPr marL="0" indent="0" algn="ctr">
              <a:buNone/>
              <a:defRPr/>
            </a:pPr>
            <a:r>
              <a:rPr lang="en-US" sz="5100" b="1" dirty="0" smtClean="0"/>
              <a:t>Practice Conducting Drills and Exercises Using:</a:t>
            </a:r>
            <a:endParaRPr lang="en-US" sz="5100" b="1" dirty="0"/>
          </a:p>
          <a:p>
            <a:pPr eaLnBrk="1" fontAlgn="auto" hangingPunct="1">
              <a:spcAft>
                <a:spcPts val="0"/>
              </a:spcAft>
              <a:buFont typeface="Wingdings" charset="2"/>
              <a:buChar char="§"/>
              <a:defRPr/>
            </a:pPr>
            <a:r>
              <a:rPr lang="en-US" sz="4600" dirty="0"/>
              <a:t>American Sign Language</a:t>
            </a:r>
          </a:p>
          <a:p>
            <a:pPr eaLnBrk="1" fontAlgn="auto" hangingPunct="1">
              <a:spcAft>
                <a:spcPts val="0"/>
              </a:spcAft>
              <a:buFont typeface="Wingdings" charset="2"/>
              <a:buChar char="§"/>
              <a:defRPr/>
            </a:pPr>
            <a:r>
              <a:rPr lang="en-US" sz="4600" dirty="0"/>
              <a:t>Tactile sign</a:t>
            </a:r>
          </a:p>
          <a:p>
            <a:pPr eaLnBrk="1" fontAlgn="auto" hangingPunct="1">
              <a:spcAft>
                <a:spcPts val="0"/>
              </a:spcAft>
              <a:buFont typeface="Wingdings" charset="2"/>
              <a:buChar char="§"/>
              <a:defRPr/>
            </a:pPr>
            <a:r>
              <a:rPr lang="en-US" sz="4600" dirty="0"/>
              <a:t>Limited vision</a:t>
            </a:r>
            <a:r>
              <a:rPr lang="en-US" sz="4600" dirty="0" smtClean="0"/>
              <a:t>/ communication </a:t>
            </a:r>
            <a:endParaRPr lang="en-US" sz="4600" dirty="0"/>
          </a:p>
          <a:p>
            <a:pPr eaLnBrk="1" fontAlgn="auto" hangingPunct="1">
              <a:spcAft>
                <a:spcPts val="0"/>
              </a:spcAft>
              <a:buFont typeface="Wingdings" charset="2"/>
              <a:buChar char="§"/>
              <a:defRPr/>
            </a:pPr>
            <a:r>
              <a:rPr lang="en-US" sz="4600" dirty="0"/>
              <a:t>Picture books</a:t>
            </a:r>
          </a:p>
          <a:p>
            <a:pPr eaLnBrk="1" fontAlgn="auto" hangingPunct="1">
              <a:spcAft>
                <a:spcPts val="0"/>
              </a:spcAft>
              <a:buFont typeface="Wingdings" charset="2"/>
              <a:buChar char="§"/>
              <a:defRPr/>
            </a:pPr>
            <a:r>
              <a:rPr lang="en-US" sz="4600" dirty="0"/>
              <a:t>Braille</a:t>
            </a:r>
          </a:p>
          <a:p>
            <a:pPr eaLnBrk="1" fontAlgn="auto" hangingPunct="1">
              <a:spcAft>
                <a:spcPts val="0"/>
              </a:spcAft>
              <a:buFont typeface="Wingdings" charset="2"/>
              <a:buChar char="§"/>
              <a:defRPr/>
            </a:pPr>
            <a:r>
              <a:rPr lang="en-US" sz="4600" dirty="0"/>
              <a:t>Closed Circuit Television (CCTV)</a:t>
            </a:r>
          </a:p>
          <a:p>
            <a:pPr eaLnBrk="1" fontAlgn="auto" hangingPunct="1">
              <a:spcAft>
                <a:spcPts val="0"/>
              </a:spcAft>
              <a:buFont typeface="Wingdings" charset="2"/>
              <a:buChar char="§"/>
              <a:defRPr/>
            </a:pPr>
            <a:r>
              <a:rPr lang="en-US" sz="4600" dirty="0"/>
              <a:t>Computer-assisted communication</a:t>
            </a:r>
          </a:p>
          <a:p>
            <a:pPr eaLnBrk="1" fontAlgn="auto" hangingPunct="1">
              <a:spcAft>
                <a:spcPts val="0"/>
              </a:spcAft>
              <a:buFont typeface="Wingdings" charset="2"/>
              <a:buChar char="§"/>
              <a:defRPr/>
            </a:pPr>
            <a:r>
              <a:rPr lang="en-US" sz="4600" dirty="0"/>
              <a:t>Electronic text </a:t>
            </a:r>
            <a:r>
              <a:rPr lang="en-US" sz="4600" dirty="0" smtClean="0"/>
              <a:t>messaging</a:t>
            </a:r>
            <a:endParaRPr lang="en-US" sz="4600" dirty="0"/>
          </a:p>
        </p:txBody>
      </p:sp>
      <p:sp>
        <p:nvSpPr>
          <p:cNvPr id="2" name="Rectangle 1"/>
          <p:cNvSpPr/>
          <p:nvPr/>
        </p:nvSpPr>
        <p:spPr>
          <a:xfrm>
            <a:off x="457200" y="1712557"/>
            <a:ext cx="4376089" cy="4401205"/>
          </a:xfrm>
          <a:prstGeom prst="rect">
            <a:avLst/>
          </a:prstGeom>
        </p:spPr>
        <p:txBody>
          <a:bodyPr wrap="square">
            <a:spAutoFit/>
          </a:bodyPr>
          <a:lstStyle/>
          <a:p>
            <a:pPr>
              <a:spcBef>
                <a:spcPct val="0"/>
              </a:spcBef>
            </a:pPr>
            <a:r>
              <a:rPr lang="en-US" altLang="en-US" sz="2800" b="1" dirty="0"/>
              <a:t>Practice </a:t>
            </a:r>
            <a:r>
              <a:rPr lang="en-US" altLang="en-US" sz="2800" b="1" dirty="0" smtClean="0"/>
              <a:t>evacuations</a:t>
            </a:r>
            <a:r>
              <a:rPr lang="en-US" altLang="en-US" sz="2800" b="1" dirty="0"/>
              <a:t>, lockdowns, </a:t>
            </a:r>
            <a:r>
              <a:rPr lang="en-US" altLang="en-US" sz="2800" b="1" dirty="0" smtClean="0"/>
              <a:t>and shelter</a:t>
            </a:r>
            <a:r>
              <a:rPr lang="en-US" altLang="en-US" sz="2800" b="1" dirty="0"/>
              <a:t>-in-</a:t>
            </a:r>
            <a:r>
              <a:rPr lang="en-US" altLang="en-US" sz="2800" b="1" dirty="0" smtClean="0"/>
              <a:t>place response </a:t>
            </a:r>
            <a:r>
              <a:rPr lang="en-US" altLang="en-US" sz="2800" b="1" dirty="0"/>
              <a:t>procedures to ensure that:</a:t>
            </a:r>
          </a:p>
          <a:p>
            <a:pPr marL="342900" indent="-342900">
              <a:spcBef>
                <a:spcPct val="0"/>
              </a:spcBef>
              <a:buFont typeface="Wingdings" charset="2"/>
              <a:buChar char="§"/>
            </a:pPr>
            <a:r>
              <a:rPr lang="en-US" altLang="en-US" sz="2400" dirty="0"/>
              <a:t>All populations are planned for </a:t>
            </a:r>
            <a:r>
              <a:rPr lang="en-US" altLang="en-US" sz="2400" dirty="0" smtClean="0"/>
              <a:t>adequately; and </a:t>
            </a:r>
          </a:p>
          <a:p>
            <a:pPr marL="342900" indent="-342900">
              <a:spcBef>
                <a:spcPct val="0"/>
              </a:spcBef>
              <a:buFont typeface="Wingdings" charset="2"/>
              <a:buChar char="§"/>
            </a:pPr>
            <a:r>
              <a:rPr lang="en-US" altLang="en-US" sz="2400" dirty="0" smtClean="0"/>
              <a:t>First </a:t>
            </a:r>
            <a:r>
              <a:rPr lang="en-US" altLang="en-US" sz="2400" dirty="0"/>
              <a:t>responders are familiar with the unique needs of persons with disabilities and others with access and functional needs.</a:t>
            </a:r>
          </a:p>
        </p:txBody>
      </p:sp>
    </p:spTree>
    <p:extLst>
      <p:ext uri="{BB962C8B-B14F-4D97-AF65-F5344CB8AC3E}">
        <p14:creationId xmlns:p14="http://schemas.microsoft.com/office/powerpoint/2010/main" val="2426321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76213"/>
            <a:ext cx="8229600" cy="1143000"/>
          </a:xfrm>
        </p:spPr>
        <p:txBody>
          <a:bodyPr/>
          <a:lstStyle/>
          <a:p>
            <a:r>
              <a:rPr lang="en-US" altLang="en-US" dirty="0"/>
              <a:t>Relevance of </a:t>
            </a:r>
            <a:r>
              <a:rPr lang="en-US" altLang="en-US" dirty="0" smtClean="0"/>
              <a:t>Topic</a:t>
            </a:r>
          </a:p>
        </p:txBody>
      </p:sp>
      <p:sp>
        <p:nvSpPr>
          <p:cNvPr id="4" name="Rectangle 3" descr="A comprehensive emergency operations plan must account for the entire school community.&#10;"/>
          <p:cNvSpPr/>
          <p:nvPr/>
        </p:nvSpPr>
        <p:spPr>
          <a:xfrm>
            <a:off x="457200" y="5378452"/>
            <a:ext cx="8229600" cy="735744"/>
          </a:xfrm>
          <a:prstGeom prst="rect">
            <a:avLst/>
          </a:prstGeom>
          <a:solidFill>
            <a:schemeClr val="accent3"/>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1590396"/>
            <a:ext cx="8229600" cy="4687574"/>
          </a:xfrm>
        </p:spPr>
        <p:txBody>
          <a:bodyPr rtlCol="0">
            <a:normAutofit fontScale="25000" lnSpcReduction="20000"/>
          </a:bodyPr>
          <a:lstStyle/>
          <a:p>
            <a:pPr marL="0" indent="0" defTabSz="914400">
              <a:lnSpc>
                <a:spcPct val="120000"/>
              </a:lnSpc>
              <a:buNone/>
              <a:defRPr/>
            </a:pPr>
            <a:r>
              <a:rPr lang="en-US" altLang="en-US" sz="8400" b="1" dirty="0" smtClean="0">
                <a:solidFill>
                  <a:prstClr val="black"/>
                </a:solidFill>
              </a:rPr>
              <a:t>Of the 50.1 </a:t>
            </a:r>
            <a:r>
              <a:rPr lang="en-US" altLang="en-US" sz="8400" b="1" dirty="0">
                <a:solidFill>
                  <a:prstClr val="black"/>
                </a:solidFill>
              </a:rPr>
              <a:t>million students in K-12 schools in the U.S., approximately 6.4 million have one or more </a:t>
            </a:r>
            <a:r>
              <a:rPr lang="en-US" altLang="en-US" sz="8400" b="1" dirty="0" smtClean="0">
                <a:solidFill>
                  <a:prstClr val="black"/>
                </a:solidFill>
              </a:rPr>
              <a:t>disabilities; 95 </a:t>
            </a:r>
            <a:r>
              <a:rPr lang="en-US" altLang="en-US" sz="8400" b="1" dirty="0">
                <a:solidFill>
                  <a:prstClr val="black"/>
                </a:solidFill>
              </a:rPr>
              <a:t>percent </a:t>
            </a:r>
            <a:r>
              <a:rPr lang="en-US" altLang="en-US" sz="8400" b="1" dirty="0" smtClean="0">
                <a:solidFill>
                  <a:prstClr val="black"/>
                </a:solidFill>
              </a:rPr>
              <a:t>of them attend </a:t>
            </a:r>
            <a:r>
              <a:rPr lang="en-US" altLang="en-US" sz="8400" b="1" dirty="0">
                <a:solidFill>
                  <a:prstClr val="black"/>
                </a:solidFill>
              </a:rPr>
              <a:t>mainstream </a:t>
            </a:r>
            <a:r>
              <a:rPr lang="en-US" altLang="en-US" sz="8400" b="1" dirty="0" smtClean="0">
                <a:solidFill>
                  <a:prstClr val="black"/>
                </a:solidFill>
              </a:rPr>
              <a:t>schools.</a:t>
            </a:r>
          </a:p>
          <a:p>
            <a:pPr marL="336550" indent="-336550" defTabSz="914400">
              <a:lnSpc>
                <a:spcPct val="120000"/>
              </a:lnSpc>
              <a:buFont typeface="Wingdings" panose="05000000000000000000" pitchFamily="2" charset="2"/>
              <a:buChar char="§"/>
              <a:defRPr/>
            </a:pPr>
            <a:r>
              <a:rPr lang="en-US" altLang="en-US" sz="8400" dirty="0">
                <a:solidFill>
                  <a:prstClr val="black"/>
                </a:solidFill>
              </a:rPr>
              <a:t>Not all schools comply with the </a:t>
            </a:r>
            <a:r>
              <a:rPr lang="en-US" altLang="en-US" sz="8400" dirty="0" smtClean="0">
                <a:solidFill>
                  <a:prstClr val="black"/>
                </a:solidFill>
              </a:rPr>
              <a:t>functional and access requirements </a:t>
            </a:r>
            <a:r>
              <a:rPr lang="en-US" altLang="en-US" sz="8400" dirty="0">
                <a:solidFill>
                  <a:prstClr val="black"/>
                </a:solidFill>
              </a:rPr>
              <a:t>of the Americans with Disabilities Act (</a:t>
            </a:r>
            <a:r>
              <a:rPr lang="en-US" altLang="en-US" sz="8400" dirty="0" smtClean="0">
                <a:solidFill>
                  <a:prstClr val="black"/>
                </a:solidFill>
              </a:rPr>
              <a:t>ADA)</a:t>
            </a:r>
          </a:p>
          <a:p>
            <a:pPr marL="336550" indent="-336550" defTabSz="914400">
              <a:lnSpc>
                <a:spcPct val="120000"/>
              </a:lnSpc>
              <a:buFont typeface="Wingdings" panose="05000000000000000000" pitchFamily="2" charset="2"/>
              <a:buChar char="§"/>
              <a:defRPr/>
            </a:pPr>
            <a:r>
              <a:rPr lang="en-US" altLang="en-US" sz="8400" dirty="0">
                <a:solidFill>
                  <a:prstClr val="black"/>
                </a:solidFill>
              </a:rPr>
              <a:t>Students, staff, and others with disabilities and </a:t>
            </a:r>
            <a:r>
              <a:rPr lang="en-US" altLang="en-US" sz="8400" dirty="0" smtClean="0">
                <a:solidFill>
                  <a:prstClr val="black"/>
                </a:solidFill>
              </a:rPr>
              <a:t>other access </a:t>
            </a:r>
            <a:r>
              <a:rPr lang="en-US" altLang="en-US" sz="8400" dirty="0">
                <a:solidFill>
                  <a:prstClr val="black"/>
                </a:solidFill>
              </a:rPr>
              <a:t>and functional needs may face unique challenges </a:t>
            </a:r>
            <a:r>
              <a:rPr lang="en-US" altLang="en-US" sz="8400" dirty="0" smtClean="0">
                <a:solidFill>
                  <a:prstClr val="black"/>
                </a:solidFill>
              </a:rPr>
              <a:t>when responding </a:t>
            </a:r>
            <a:r>
              <a:rPr lang="en-US" altLang="en-US" sz="8400" dirty="0">
                <a:solidFill>
                  <a:prstClr val="black"/>
                </a:solidFill>
              </a:rPr>
              <a:t>to an emergency situation </a:t>
            </a:r>
            <a:r>
              <a:rPr lang="en-US" altLang="en-US" sz="8400" dirty="0" smtClean="0">
                <a:solidFill>
                  <a:prstClr val="black"/>
                </a:solidFill>
              </a:rPr>
              <a:t>as regard to their:</a:t>
            </a:r>
            <a:endParaRPr lang="en-US" altLang="en-US" sz="8400" dirty="0">
              <a:solidFill>
                <a:prstClr val="black"/>
              </a:solidFill>
            </a:endParaRPr>
          </a:p>
          <a:p>
            <a:pPr defTabSz="914400" eaLnBrk="1" fontAlgn="auto" hangingPunct="1">
              <a:lnSpc>
                <a:spcPct val="120000"/>
              </a:lnSpc>
              <a:spcBef>
                <a:spcPct val="15000"/>
              </a:spcBef>
              <a:spcAft>
                <a:spcPct val="15000"/>
              </a:spcAft>
              <a:buFont typeface="Arial" panose="020B0604020202020204" pitchFamily="34" charset="0"/>
              <a:buChar char="•"/>
              <a:defRPr/>
            </a:pPr>
            <a:endParaRPr lang="en-US" altLang="en-US" sz="3800" dirty="0">
              <a:solidFill>
                <a:prstClr val="black"/>
              </a:solidFill>
            </a:endParaRPr>
          </a:p>
          <a:p>
            <a:pPr marL="457200" lvl="1" indent="0" defTabSz="914400" eaLnBrk="1" fontAlgn="auto" hangingPunct="1">
              <a:spcBef>
                <a:spcPct val="15000"/>
              </a:spcBef>
              <a:spcAft>
                <a:spcPct val="15000"/>
              </a:spcAft>
              <a:buFont typeface="Arial"/>
              <a:buNone/>
              <a:defRPr/>
            </a:pPr>
            <a:endParaRPr lang="en-US" altLang="en-US" sz="1900" dirty="0">
              <a:solidFill>
                <a:prstClr val="black"/>
              </a:solidFill>
            </a:endParaRPr>
          </a:p>
          <a:p>
            <a:pPr marL="0" indent="0" algn="ctr" defTabSz="914400" eaLnBrk="1" fontAlgn="auto" hangingPunct="1">
              <a:spcBef>
                <a:spcPct val="15000"/>
              </a:spcBef>
              <a:spcAft>
                <a:spcPct val="15000"/>
              </a:spcAft>
              <a:buFont typeface="Arial"/>
              <a:buNone/>
              <a:defRPr/>
            </a:pPr>
            <a:endParaRPr lang="en-US" altLang="en-US" sz="2200" b="1" i="1" dirty="0" smtClean="0">
              <a:solidFill>
                <a:prstClr val="black"/>
              </a:solidFill>
            </a:endParaRPr>
          </a:p>
          <a:p>
            <a:pPr marL="0" indent="0" algn="ctr" defTabSz="914400" eaLnBrk="1" fontAlgn="auto" hangingPunct="1">
              <a:spcBef>
                <a:spcPct val="15000"/>
              </a:spcBef>
              <a:spcAft>
                <a:spcPct val="15000"/>
              </a:spcAft>
              <a:buFont typeface="Arial"/>
              <a:buNone/>
              <a:defRPr/>
            </a:pPr>
            <a:endParaRPr lang="en-US" altLang="en-US" sz="4200" b="1" i="1" dirty="0" smtClean="0">
              <a:solidFill>
                <a:prstClr val="black"/>
              </a:solidFill>
            </a:endParaRPr>
          </a:p>
          <a:p>
            <a:pPr marL="0" indent="0" algn="ctr" defTabSz="914400" eaLnBrk="1" fontAlgn="auto" hangingPunct="1">
              <a:spcBef>
                <a:spcPct val="15000"/>
              </a:spcBef>
              <a:spcAft>
                <a:spcPct val="15000"/>
              </a:spcAft>
              <a:buFont typeface="Arial"/>
              <a:buNone/>
              <a:defRPr/>
            </a:pPr>
            <a:endParaRPr lang="en-US" altLang="en-US" sz="8000" b="1" i="1" dirty="0" smtClean="0">
              <a:solidFill>
                <a:prstClr val="black"/>
              </a:solidFill>
            </a:endParaRPr>
          </a:p>
          <a:p>
            <a:pPr marL="0" indent="0" algn="ctr" defTabSz="914400" eaLnBrk="1" fontAlgn="auto" hangingPunct="1">
              <a:spcBef>
                <a:spcPct val="15000"/>
              </a:spcBef>
              <a:spcAft>
                <a:spcPct val="15000"/>
              </a:spcAft>
              <a:buFont typeface="Arial"/>
              <a:buNone/>
              <a:defRPr/>
            </a:pPr>
            <a:endParaRPr lang="en-US" altLang="en-US" sz="2400" b="1" i="1" dirty="0" smtClean="0">
              <a:solidFill>
                <a:prstClr val="black"/>
              </a:solidFill>
            </a:endParaRPr>
          </a:p>
          <a:p>
            <a:pPr marL="0" indent="0" algn="ctr" defTabSz="914400" eaLnBrk="1" fontAlgn="auto" hangingPunct="1">
              <a:spcBef>
                <a:spcPct val="15000"/>
              </a:spcBef>
              <a:spcAft>
                <a:spcPct val="15000"/>
              </a:spcAft>
              <a:buFont typeface="Arial"/>
              <a:buNone/>
              <a:defRPr/>
            </a:pPr>
            <a:endParaRPr lang="en-US" altLang="en-US" sz="2400" b="1" i="1" dirty="0" smtClean="0">
              <a:solidFill>
                <a:prstClr val="black"/>
              </a:solidFill>
            </a:endParaRPr>
          </a:p>
          <a:p>
            <a:pPr marL="0" indent="0" algn="ctr" defTabSz="914400" eaLnBrk="1" fontAlgn="auto" hangingPunct="1">
              <a:spcBef>
                <a:spcPct val="15000"/>
              </a:spcBef>
              <a:spcAft>
                <a:spcPct val="15000"/>
              </a:spcAft>
              <a:buFont typeface="Arial"/>
              <a:buNone/>
              <a:defRPr/>
            </a:pPr>
            <a:r>
              <a:rPr lang="en-US" altLang="en-US" sz="8000" b="1" i="1" dirty="0" smtClean="0">
                <a:solidFill>
                  <a:prstClr val="black"/>
                </a:solidFill>
              </a:rPr>
              <a:t>A </a:t>
            </a:r>
            <a:r>
              <a:rPr lang="en-US" altLang="en-US" sz="8000" b="1" i="1" dirty="0">
                <a:solidFill>
                  <a:prstClr val="black"/>
                </a:solidFill>
              </a:rPr>
              <a:t>comprehensive emergency operations plan must account for the </a:t>
            </a:r>
            <a:r>
              <a:rPr lang="en-US" altLang="en-US" sz="8000" b="1" i="1" dirty="0" smtClean="0">
                <a:solidFill>
                  <a:prstClr val="black"/>
                </a:solidFill>
              </a:rPr>
              <a:t>entire school </a:t>
            </a:r>
            <a:r>
              <a:rPr lang="en-US" altLang="en-US" sz="8000" b="1" i="1" dirty="0">
                <a:solidFill>
                  <a:prstClr val="black"/>
                </a:solidFill>
              </a:rPr>
              <a:t>community</a:t>
            </a:r>
            <a:r>
              <a:rPr lang="en-US" altLang="en-US" sz="8000" b="1" i="1" dirty="0" smtClean="0">
                <a:solidFill>
                  <a:prstClr val="black"/>
                </a:solidFill>
              </a:rPr>
              <a:t>.</a:t>
            </a:r>
            <a:endParaRPr lang="en-US" altLang="en-US" sz="8000" b="1" i="1" dirty="0">
              <a:solidFill>
                <a:prstClr val="black"/>
              </a:solidFill>
            </a:endParaRPr>
          </a:p>
          <a:p>
            <a:pPr eaLnBrk="1" fontAlgn="auto" hangingPunct="1">
              <a:spcAft>
                <a:spcPts val="0"/>
              </a:spcAft>
              <a:buFont typeface="Arial"/>
              <a:buChar char="•"/>
              <a:defRPr/>
            </a:pPr>
            <a:endParaRPr lang="en-US" dirty="0"/>
          </a:p>
        </p:txBody>
      </p:sp>
      <p:graphicFrame>
        <p:nvGraphicFramePr>
          <p:cNvPr id="2" name="Table 1" descr="Awareness of alert systems;&#10;Clear understanding of the emergency situation;&#10;Mobility; and&#10;Communication.&#10;&#10;"/>
          <p:cNvGraphicFramePr>
            <a:graphicFrameLocks noGrp="1"/>
          </p:cNvGraphicFramePr>
          <p:nvPr>
            <p:extLst>
              <p:ext uri="{D42A27DB-BD31-4B8C-83A1-F6EECF244321}">
                <p14:modId xmlns:p14="http://schemas.microsoft.com/office/powerpoint/2010/main" val="2373586457"/>
              </p:ext>
            </p:extLst>
          </p:nvPr>
        </p:nvGraphicFramePr>
        <p:xfrm>
          <a:off x="1074411" y="4423026"/>
          <a:ext cx="7604124" cy="914482"/>
        </p:xfrm>
        <a:graphic>
          <a:graphicData uri="http://schemas.openxmlformats.org/drawingml/2006/table">
            <a:tbl>
              <a:tblPr firstRow="1" bandRow="1">
                <a:tableStyleId>{5C22544A-7EE6-4342-B048-85BDC9FD1C3A}</a:tableStyleId>
              </a:tblPr>
              <a:tblGrid>
                <a:gridCol w="3802062"/>
                <a:gridCol w="3802062"/>
              </a:tblGrid>
              <a:tr h="701675">
                <a:tc>
                  <a:txBody>
                    <a:bodyPr/>
                    <a:lstStyle/>
                    <a:p>
                      <a:pPr marL="285750" indent="-285750">
                        <a:buFont typeface="Courier New" panose="02070309020205020404" pitchFamily="49" charset="0"/>
                        <a:buChar char="o"/>
                      </a:pPr>
                      <a:r>
                        <a:rPr lang="en-US" sz="1800" b="0" dirty="0" smtClean="0">
                          <a:solidFill>
                            <a:schemeClr val="tx1"/>
                          </a:solidFill>
                        </a:rPr>
                        <a:t>Awareness</a:t>
                      </a:r>
                      <a:r>
                        <a:rPr lang="en-US" sz="1800" b="0" baseline="0" dirty="0" smtClean="0">
                          <a:solidFill>
                            <a:schemeClr val="tx1"/>
                          </a:solidFill>
                        </a:rPr>
                        <a:t> of alert systems;</a:t>
                      </a:r>
                    </a:p>
                    <a:p>
                      <a:pPr marL="285750" marR="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800" b="0" dirty="0" smtClean="0">
                          <a:solidFill>
                            <a:schemeClr val="tx1"/>
                          </a:solidFill>
                        </a:rPr>
                        <a:t>Clear</a:t>
                      </a:r>
                      <a:r>
                        <a:rPr lang="en-US" sz="1800" b="0" baseline="0" dirty="0" smtClean="0">
                          <a:solidFill>
                            <a:schemeClr val="tx1"/>
                          </a:solidFill>
                        </a:rPr>
                        <a:t> u</a:t>
                      </a:r>
                      <a:r>
                        <a:rPr lang="en-US" sz="1800" b="0" dirty="0" smtClean="0">
                          <a:solidFill>
                            <a:schemeClr val="tx1"/>
                          </a:solidFill>
                        </a:rPr>
                        <a:t>nderstanding</a:t>
                      </a:r>
                      <a:r>
                        <a:rPr lang="en-US" sz="1800" b="0" baseline="0" dirty="0" smtClean="0">
                          <a:solidFill>
                            <a:schemeClr val="tx1"/>
                          </a:solidFill>
                        </a:rPr>
                        <a:t> of the emergency situation;</a:t>
                      </a:r>
                      <a:endParaRPr lang="en-US" sz="1800" b="0" dirty="0" smtClean="0">
                        <a:solidFill>
                          <a:schemeClr val="tx1"/>
                        </a:solidFill>
                      </a:endParaRPr>
                    </a:p>
                  </a:txBody>
                  <a:tcPr marL="91442" marR="91442" marT="45761" marB="45761">
                    <a:noFill/>
                  </a:tcPr>
                </a:tc>
                <a:tc>
                  <a:txBody>
                    <a:bodyPr/>
                    <a:lstStyle/>
                    <a:p>
                      <a:pPr marL="285750" indent="-285750">
                        <a:buFont typeface="Courier New" panose="02070309020205020404" pitchFamily="49" charset="0"/>
                        <a:buChar char="o"/>
                      </a:pPr>
                      <a:r>
                        <a:rPr lang="en-US" sz="1800" b="0" dirty="0" smtClean="0">
                          <a:solidFill>
                            <a:schemeClr val="tx1"/>
                          </a:solidFill>
                        </a:rPr>
                        <a:t>Mobility; and</a:t>
                      </a:r>
                    </a:p>
                    <a:p>
                      <a:pPr marL="285750" marR="0" indent="-285750" algn="l" defTabSz="4572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800" b="0" dirty="0" smtClean="0">
                          <a:solidFill>
                            <a:schemeClr val="tx1"/>
                          </a:solidFill>
                        </a:rPr>
                        <a:t>Communication.</a:t>
                      </a:r>
                    </a:p>
                  </a:txBody>
                  <a:tcPr marL="91442" marR="91442" marT="45761" marB="45761">
                    <a:noFill/>
                  </a:tcPr>
                </a:tc>
              </a:tr>
            </a:tbl>
          </a:graphicData>
        </a:graphic>
      </p:graphicFrame>
    </p:spTree>
    <p:extLst>
      <p:ext uri="{BB962C8B-B14F-4D97-AF65-F5344CB8AC3E}">
        <p14:creationId xmlns:p14="http://schemas.microsoft.com/office/powerpoint/2010/main" val="8746489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0805"/>
            <a:ext cx="8229600" cy="1143000"/>
          </a:xfrm>
        </p:spPr>
        <p:txBody>
          <a:bodyPr rtlCol="0">
            <a:normAutofit fontScale="90000"/>
          </a:bodyPr>
          <a:lstStyle/>
          <a:p>
            <a:pPr eaLnBrk="1" fontAlgn="auto" hangingPunct="1">
              <a:spcAft>
                <a:spcPts val="0"/>
              </a:spcAft>
              <a:defRPr/>
            </a:pPr>
            <a:r>
              <a:rPr lang="en-US" dirty="0" smtClean="0"/>
              <a:t>Family Educational Rights and </a:t>
            </a:r>
            <a:br>
              <a:rPr lang="en-US" dirty="0" smtClean="0"/>
            </a:br>
            <a:r>
              <a:rPr lang="en-US" dirty="0" smtClean="0"/>
              <a:t>Privacy Act (FERPA)</a:t>
            </a:r>
            <a:endParaRPr lang="en-US" dirty="0"/>
          </a:p>
        </p:txBody>
      </p:sp>
      <p:pic>
        <p:nvPicPr>
          <p:cNvPr id="1026" name="Picture 2" descr="FERPA is a Federal law that Protects The Privacy of students' educational record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934" y="1730625"/>
            <a:ext cx="6082461" cy="44549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7069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157"/>
            <a:ext cx="8229600" cy="1143000"/>
          </a:xfrm>
        </p:spPr>
        <p:txBody>
          <a:bodyPr rtlCol="0">
            <a:normAutofit fontScale="90000"/>
          </a:bodyPr>
          <a:lstStyle/>
          <a:p>
            <a:pPr eaLnBrk="1" fontAlgn="auto" hangingPunct="1">
              <a:spcAft>
                <a:spcPts val="0"/>
              </a:spcAft>
              <a:defRPr/>
            </a:pPr>
            <a:r>
              <a:rPr lang="en-US" dirty="0" smtClean="0"/>
              <a:t>Health Insurance Portability and Accountability Act (HIPAA)</a:t>
            </a:r>
            <a:endParaRPr lang="en-US" dirty="0"/>
          </a:p>
        </p:txBody>
      </p:sp>
      <p:graphicFrame>
        <p:nvGraphicFramePr>
          <p:cNvPr id="4" name="Content Placeholder 11" descr="HIPAA&#10; Health information privacy standards &#10;Civil Rights Laws&#10; Federal, state, and other laws &#10;"/>
          <p:cNvGraphicFramePr>
            <a:graphicFrameLocks noGrp="1"/>
          </p:cNvGraphicFramePr>
          <p:nvPr>
            <p:ph idx="1"/>
            <p:extLst>
              <p:ext uri="{D42A27DB-BD31-4B8C-83A1-F6EECF244321}">
                <p14:modId xmlns:p14="http://schemas.microsoft.com/office/powerpoint/2010/main" val="3359477735"/>
              </p:ext>
            </p:extLst>
          </p:nvPr>
        </p:nvGraphicFramePr>
        <p:xfrm>
          <a:off x="457200" y="1965278"/>
          <a:ext cx="7206018" cy="3963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780571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176213"/>
            <a:ext cx="8229600" cy="1143000"/>
          </a:xfrm>
        </p:spPr>
        <p:txBody>
          <a:bodyPr/>
          <a:lstStyle/>
          <a:p>
            <a:pPr eaLnBrk="1" hangingPunct="1"/>
            <a:r>
              <a:rPr lang="en-US" altLang="en-US" dirty="0" smtClean="0"/>
              <a:t>Summary and Next Steps</a:t>
            </a:r>
          </a:p>
        </p:txBody>
      </p:sp>
      <p:sp>
        <p:nvSpPr>
          <p:cNvPr id="3" name="Content Placeholder 2"/>
          <p:cNvSpPr>
            <a:spLocks noGrp="1"/>
          </p:cNvSpPr>
          <p:nvPr>
            <p:ph idx="1"/>
          </p:nvPr>
        </p:nvSpPr>
        <p:spPr>
          <a:xfrm>
            <a:off x="170597" y="1818564"/>
            <a:ext cx="8686800" cy="4525963"/>
          </a:xfrm>
        </p:spPr>
        <p:txBody>
          <a:bodyPr rtlCol="0">
            <a:normAutofit fontScale="85000" lnSpcReduction="10000"/>
          </a:bodyPr>
          <a:lstStyle/>
          <a:p>
            <a:pPr>
              <a:buNone/>
              <a:defRPr/>
            </a:pPr>
            <a:r>
              <a:rPr lang="en-US" sz="2800" dirty="0" smtClean="0"/>
              <a:t>	This </a:t>
            </a:r>
            <a:r>
              <a:rPr lang="en-US" sz="2800" dirty="0"/>
              <a:t>training has outlined several ways in which the needs of persons with disabilities and of others with access and functional needs can be integrated into each step of the EOP planning process. </a:t>
            </a:r>
            <a:endParaRPr lang="en-US" sz="2800" dirty="0" smtClean="0"/>
          </a:p>
          <a:p>
            <a:pPr>
              <a:buNone/>
              <a:defRPr/>
            </a:pPr>
            <a:r>
              <a:rPr lang="en-US" dirty="0" smtClean="0"/>
              <a:t>	</a:t>
            </a:r>
            <a:r>
              <a:rPr lang="en-US" b="1" dirty="0" smtClean="0"/>
              <a:t>Based </a:t>
            </a:r>
            <a:r>
              <a:rPr lang="en-US" b="1" dirty="0"/>
              <a:t>on </a:t>
            </a:r>
            <a:r>
              <a:rPr lang="en-US" b="1" dirty="0" smtClean="0"/>
              <a:t>what you’ve learned in this </a:t>
            </a:r>
            <a:r>
              <a:rPr lang="en-US" b="1" dirty="0"/>
              <a:t>training, </a:t>
            </a:r>
            <a:r>
              <a:rPr lang="en-US" b="1" dirty="0" smtClean="0"/>
              <a:t>identify:</a:t>
            </a:r>
          </a:p>
          <a:p>
            <a:pPr lvl="1">
              <a:buFont typeface="Courier New" panose="02070309020205020404" pitchFamily="49" charset="0"/>
              <a:buChar char="o"/>
              <a:defRPr/>
            </a:pPr>
            <a:r>
              <a:rPr lang="en-US" dirty="0"/>
              <a:t>Three </a:t>
            </a:r>
            <a:r>
              <a:rPr lang="en-US" b="1" dirty="0">
                <a:solidFill>
                  <a:srgbClr val="FF0000"/>
                </a:solidFill>
              </a:rPr>
              <a:t>new</a:t>
            </a:r>
            <a:r>
              <a:rPr lang="en-US" dirty="0"/>
              <a:t> ways in which you plan to involve students or staff with disabilities or others with access and functional needs in your EOP planning </a:t>
            </a:r>
            <a:r>
              <a:rPr lang="en-US" dirty="0" smtClean="0"/>
              <a:t>process; and </a:t>
            </a:r>
          </a:p>
          <a:p>
            <a:pPr lvl="1">
              <a:buFont typeface="Courier New" panose="02070309020205020404" pitchFamily="49" charset="0"/>
              <a:buChar char="o"/>
              <a:defRPr/>
            </a:pPr>
            <a:r>
              <a:rPr lang="en-US" dirty="0"/>
              <a:t>Three </a:t>
            </a:r>
            <a:r>
              <a:rPr lang="en-US" b="1" dirty="0">
                <a:solidFill>
                  <a:srgbClr val="FF0000"/>
                </a:solidFill>
              </a:rPr>
              <a:t>new</a:t>
            </a:r>
            <a:r>
              <a:rPr lang="en-US" dirty="0"/>
              <a:t> strategies you will add to your EOP to accommodate the needs of students or staff with disabilities or with access and functional needs during an emergency event. </a:t>
            </a:r>
          </a:p>
        </p:txBody>
      </p:sp>
    </p:spTree>
    <p:extLst>
      <p:ext uri="{BB962C8B-B14F-4D97-AF65-F5344CB8AC3E}">
        <p14:creationId xmlns:p14="http://schemas.microsoft.com/office/powerpoint/2010/main" val="15320043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76943"/>
            <a:ext cx="8229600" cy="1143000"/>
          </a:xfrm>
        </p:spPr>
        <p:txBody>
          <a:bodyPr/>
          <a:lstStyle/>
          <a:p>
            <a:r>
              <a:rPr lang="en-US" dirty="0" smtClean="0"/>
              <a:t>Further Information</a:t>
            </a:r>
            <a:endParaRPr lang="en-US" dirty="0"/>
          </a:p>
        </p:txBody>
      </p:sp>
      <p:sp>
        <p:nvSpPr>
          <p:cNvPr id="6" name="Rounded Rectangle 5"/>
          <p:cNvSpPr/>
          <p:nvPr/>
        </p:nvSpPr>
        <p:spPr>
          <a:xfrm>
            <a:off x="4457107" y="1765259"/>
            <a:ext cx="3671724" cy="1085850"/>
          </a:xfrm>
          <a:prstGeom prst="roundRect">
            <a:avLst/>
          </a:prstGeom>
          <a:solidFill>
            <a:srgbClr val="0070C0"/>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buFont typeface="Wingdings" pitchFamily="2" charset="2"/>
              <a:buNone/>
              <a:defRPr/>
            </a:pPr>
            <a:r>
              <a:rPr lang="en-US" sz="2000" b="1" dirty="0">
                <a:solidFill>
                  <a:prstClr val="white"/>
                </a:solidFill>
              </a:rPr>
              <a:t>Phone</a:t>
            </a:r>
            <a:r>
              <a:rPr lang="en-US" sz="2000" b="1" dirty="0" smtClean="0">
                <a:solidFill>
                  <a:prstClr val="white"/>
                </a:solidFill>
              </a:rPr>
              <a:t>: </a:t>
            </a:r>
            <a:r>
              <a:rPr lang="en-US" sz="2000" dirty="0" smtClean="0">
                <a:solidFill>
                  <a:prstClr val="white"/>
                </a:solidFill>
              </a:rPr>
              <a:t>(</a:t>
            </a:r>
            <a:r>
              <a:rPr lang="en-US" sz="2000" dirty="0">
                <a:solidFill>
                  <a:prstClr val="white"/>
                </a:solidFill>
              </a:rPr>
              <a:t>855) 781-7367 (REMS)</a:t>
            </a:r>
          </a:p>
          <a:p>
            <a:pPr defTabSz="457200">
              <a:buFont typeface="Wingdings" pitchFamily="2" charset="2"/>
              <a:buNone/>
              <a:defRPr/>
            </a:pPr>
            <a:r>
              <a:rPr lang="en-US" sz="2000" b="1" dirty="0">
                <a:solidFill>
                  <a:prstClr val="white"/>
                </a:solidFill>
              </a:rPr>
              <a:t>Email</a:t>
            </a:r>
            <a:r>
              <a:rPr lang="en-US" sz="2000" b="1" dirty="0" smtClean="0">
                <a:solidFill>
                  <a:prstClr val="white"/>
                </a:solidFill>
              </a:rPr>
              <a:t>: </a:t>
            </a:r>
            <a:r>
              <a:rPr lang="en-US" sz="2000" dirty="0" smtClean="0">
                <a:solidFill>
                  <a:prstClr val="white"/>
                </a:solidFill>
              </a:rPr>
              <a:t>info@remstacenter.org</a:t>
            </a:r>
            <a:endParaRPr lang="en-US" sz="2000" dirty="0">
              <a:solidFill>
                <a:prstClr val="white"/>
              </a:solidFill>
            </a:endParaRPr>
          </a:p>
        </p:txBody>
      </p:sp>
      <p:sp>
        <p:nvSpPr>
          <p:cNvPr id="3" name="Freeform 2" descr="-"/>
          <p:cNvSpPr/>
          <p:nvPr/>
        </p:nvSpPr>
        <p:spPr>
          <a:xfrm>
            <a:off x="791570" y="1802607"/>
            <a:ext cx="3443790" cy="1167579"/>
          </a:xfrm>
          <a:custGeom>
            <a:avLst/>
            <a:gdLst>
              <a:gd name="connsiteX0" fmla="*/ 0 w 3443790"/>
              <a:gd name="connsiteY0" fmla="*/ 0 h 1167579"/>
              <a:gd name="connsiteX1" fmla="*/ 3443790 w 3443790"/>
              <a:gd name="connsiteY1" fmla="*/ 0 h 1167579"/>
              <a:gd name="connsiteX2" fmla="*/ 3443790 w 3443790"/>
              <a:gd name="connsiteY2" fmla="*/ 1167579 h 1167579"/>
              <a:gd name="connsiteX3" fmla="*/ 0 w 3443790"/>
              <a:gd name="connsiteY3" fmla="*/ 1167579 h 1167579"/>
              <a:gd name="connsiteX4" fmla="*/ 0 w 3443790"/>
              <a:gd name="connsiteY4" fmla="*/ 0 h 11675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790" h="1167579">
                <a:moveTo>
                  <a:pt x="0" y="0"/>
                </a:moveTo>
                <a:lnTo>
                  <a:pt x="3443790" y="0"/>
                </a:lnTo>
                <a:lnTo>
                  <a:pt x="3443790" y="1167579"/>
                </a:lnTo>
                <a:lnTo>
                  <a:pt x="0" y="1167579"/>
                </a:lnTo>
                <a:lnTo>
                  <a:pt x="0" y="0"/>
                </a:lnTo>
                <a:close/>
              </a:path>
            </a:pathLst>
          </a:custGeom>
          <a:blipFill rotWithShape="0">
            <a:blip r:embed="rId2"/>
            <a:stretch>
              <a:fillRect/>
            </a:stretch>
          </a:blip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205740" tIns="205740" rIns="205740" bIns="205740" numCol="1" spcCol="1270" anchor="ctr" anchorCtr="0">
            <a:noAutofit/>
          </a:bodyPr>
          <a:lstStyle/>
          <a:p>
            <a:pPr lvl="0" algn="ctr" defTabSz="2400300">
              <a:lnSpc>
                <a:spcPct val="90000"/>
              </a:lnSpc>
              <a:spcBef>
                <a:spcPct val="0"/>
              </a:spcBef>
              <a:spcAft>
                <a:spcPct val="35000"/>
              </a:spcAft>
            </a:pPr>
            <a:r>
              <a:rPr lang="en-US" sz="5400" kern="1200" dirty="0" smtClean="0"/>
              <a:t> </a:t>
            </a:r>
            <a:endParaRPr lang="en-US" sz="5400" kern="1200" dirty="0"/>
          </a:p>
        </p:txBody>
      </p:sp>
      <p:sp>
        <p:nvSpPr>
          <p:cNvPr id="4" name="Freeform 3" descr="-"/>
          <p:cNvSpPr/>
          <p:nvPr/>
        </p:nvSpPr>
        <p:spPr>
          <a:xfrm>
            <a:off x="791570" y="3013790"/>
            <a:ext cx="4804559" cy="1540200"/>
          </a:xfrm>
          <a:custGeom>
            <a:avLst/>
            <a:gdLst>
              <a:gd name="connsiteX0" fmla="*/ 0 w 4804559"/>
              <a:gd name="connsiteY0" fmla="*/ 154020 h 1540200"/>
              <a:gd name="connsiteX1" fmla="*/ 154020 w 4804559"/>
              <a:gd name="connsiteY1" fmla="*/ 0 h 1540200"/>
              <a:gd name="connsiteX2" fmla="*/ 4650539 w 4804559"/>
              <a:gd name="connsiteY2" fmla="*/ 0 h 1540200"/>
              <a:gd name="connsiteX3" fmla="*/ 4804559 w 4804559"/>
              <a:gd name="connsiteY3" fmla="*/ 154020 h 1540200"/>
              <a:gd name="connsiteX4" fmla="*/ 4804559 w 4804559"/>
              <a:gd name="connsiteY4" fmla="*/ 1386180 h 1540200"/>
              <a:gd name="connsiteX5" fmla="*/ 4650539 w 4804559"/>
              <a:gd name="connsiteY5" fmla="*/ 1540200 h 1540200"/>
              <a:gd name="connsiteX6" fmla="*/ 154020 w 4804559"/>
              <a:gd name="connsiteY6" fmla="*/ 1540200 h 1540200"/>
              <a:gd name="connsiteX7" fmla="*/ 0 w 4804559"/>
              <a:gd name="connsiteY7" fmla="*/ 1386180 h 1540200"/>
              <a:gd name="connsiteX8" fmla="*/ 0 w 4804559"/>
              <a:gd name="connsiteY8" fmla="*/ 154020 h 1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4559" h="1540200">
                <a:moveTo>
                  <a:pt x="0" y="154020"/>
                </a:moveTo>
                <a:cubicBezTo>
                  <a:pt x="0" y="68957"/>
                  <a:pt x="68957" y="0"/>
                  <a:pt x="154020" y="0"/>
                </a:cubicBezTo>
                <a:lnTo>
                  <a:pt x="4650539" y="0"/>
                </a:lnTo>
                <a:cubicBezTo>
                  <a:pt x="4735602" y="0"/>
                  <a:pt x="4804559" y="68957"/>
                  <a:pt x="4804559" y="154020"/>
                </a:cubicBezTo>
                <a:lnTo>
                  <a:pt x="4804559" y="1386180"/>
                </a:lnTo>
                <a:cubicBezTo>
                  <a:pt x="4804559" y="1471243"/>
                  <a:pt x="4735602" y="1540200"/>
                  <a:pt x="4650539" y="1540200"/>
                </a:cubicBezTo>
                <a:lnTo>
                  <a:pt x="154020" y="1540200"/>
                </a:lnTo>
                <a:cubicBezTo>
                  <a:pt x="68957" y="1540200"/>
                  <a:pt x="0" y="1471243"/>
                  <a:pt x="0" y="1386180"/>
                </a:cubicBezTo>
                <a:lnTo>
                  <a:pt x="0" y="154020"/>
                </a:lnTo>
                <a:close/>
              </a:path>
            </a:pathLst>
          </a:cu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197511" tIns="197511" rIns="197511" bIns="197511" numCol="1" spcCol="1270" anchor="ctr" anchorCtr="0">
            <a:noAutofit/>
          </a:bodyPr>
          <a:lstStyle/>
          <a:p>
            <a:pPr lvl="0" algn="ctr" defTabSz="1778000">
              <a:lnSpc>
                <a:spcPct val="90000"/>
              </a:lnSpc>
              <a:spcBef>
                <a:spcPct val="0"/>
              </a:spcBef>
              <a:spcAft>
                <a:spcPct val="35000"/>
              </a:spcAft>
            </a:pPr>
            <a:r>
              <a:rPr lang="en-US" sz="4000" kern="1200" dirty="0" smtClean="0">
                <a:solidFill>
                  <a:schemeClr val="bg1"/>
                </a:solidFill>
              </a:rPr>
              <a:t>http://rems.ed.gov </a:t>
            </a:r>
            <a:endParaRPr lang="en-US" sz="4000" kern="1200" dirty="0">
              <a:solidFill>
                <a:schemeClr val="bg1"/>
              </a:solidFill>
            </a:endParaRPr>
          </a:p>
        </p:txBody>
      </p:sp>
      <p:sp>
        <p:nvSpPr>
          <p:cNvPr id="7" name="Freeform 6" descr="-"/>
          <p:cNvSpPr/>
          <p:nvPr/>
        </p:nvSpPr>
        <p:spPr>
          <a:xfrm>
            <a:off x="792414" y="4668513"/>
            <a:ext cx="2352869" cy="1540200"/>
          </a:xfrm>
          <a:custGeom>
            <a:avLst/>
            <a:gdLst>
              <a:gd name="connsiteX0" fmla="*/ 0 w 2352869"/>
              <a:gd name="connsiteY0" fmla="*/ 154020 h 1540200"/>
              <a:gd name="connsiteX1" fmla="*/ 154020 w 2352869"/>
              <a:gd name="connsiteY1" fmla="*/ 0 h 1540200"/>
              <a:gd name="connsiteX2" fmla="*/ 2198849 w 2352869"/>
              <a:gd name="connsiteY2" fmla="*/ 0 h 1540200"/>
              <a:gd name="connsiteX3" fmla="*/ 2352869 w 2352869"/>
              <a:gd name="connsiteY3" fmla="*/ 154020 h 1540200"/>
              <a:gd name="connsiteX4" fmla="*/ 2352869 w 2352869"/>
              <a:gd name="connsiteY4" fmla="*/ 1386180 h 1540200"/>
              <a:gd name="connsiteX5" fmla="*/ 2198849 w 2352869"/>
              <a:gd name="connsiteY5" fmla="*/ 1540200 h 1540200"/>
              <a:gd name="connsiteX6" fmla="*/ 154020 w 2352869"/>
              <a:gd name="connsiteY6" fmla="*/ 1540200 h 1540200"/>
              <a:gd name="connsiteX7" fmla="*/ 0 w 2352869"/>
              <a:gd name="connsiteY7" fmla="*/ 1386180 h 1540200"/>
              <a:gd name="connsiteX8" fmla="*/ 0 w 2352869"/>
              <a:gd name="connsiteY8" fmla="*/ 154020 h 1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2869" h="1540200">
                <a:moveTo>
                  <a:pt x="0" y="154020"/>
                </a:moveTo>
                <a:cubicBezTo>
                  <a:pt x="0" y="68957"/>
                  <a:pt x="68957" y="0"/>
                  <a:pt x="154020" y="0"/>
                </a:cubicBezTo>
                <a:lnTo>
                  <a:pt x="2198849" y="0"/>
                </a:lnTo>
                <a:cubicBezTo>
                  <a:pt x="2283912" y="0"/>
                  <a:pt x="2352869" y="68957"/>
                  <a:pt x="2352869" y="154020"/>
                </a:cubicBezTo>
                <a:lnTo>
                  <a:pt x="2352869" y="1386180"/>
                </a:lnTo>
                <a:cubicBezTo>
                  <a:pt x="2352869" y="1471243"/>
                  <a:pt x="2283912" y="1540200"/>
                  <a:pt x="2198849" y="1540200"/>
                </a:cubicBezTo>
                <a:lnTo>
                  <a:pt x="154020" y="1540200"/>
                </a:lnTo>
                <a:cubicBezTo>
                  <a:pt x="68957" y="1540200"/>
                  <a:pt x="0" y="1471243"/>
                  <a:pt x="0" y="1386180"/>
                </a:cubicBezTo>
                <a:lnTo>
                  <a:pt x="0" y="15402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1791" tIns="151791" rIns="151791" bIns="151791" numCol="1" spcCol="1270" anchor="ctr" anchorCtr="0">
            <a:noAutofit/>
          </a:bodyPr>
          <a:lstStyle/>
          <a:p>
            <a:pPr lvl="0" algn="ctr" defTabSz="1244600">
              <a:lnSpc>
                <a:spcPct val="100000"/>
              </a:lnSpc>
              <a:spcBef>
                <a:spcPct val="0"/>
              </a:spcBef>
              <a:spcAft>
                <a:spcPts val="0"/>
              </a:spcAft>
            </a:pPr>
            <a:r>
              <a:rPr lang="en-US" sz="2800" b="1" kern="1200" dirty="0" smtClean="0">
                <a:hlinkClick r:id="rId3"/>
              </a:rPr>
              <a:t>Join our Community of Practice!</a:t>
            </a:r>
            <a:endParaRPr lang="en-US" sz="2800" b="1" kern="1200" dirty="0"/>
          </a:p>
        </p:txBody>
      </p:sp>
      <p:sp>
        <p:nvSpPr>
          <p:cNvPr id="9" name="Freeform 8" descr="-"/>
          <p:cNvSpPr/>
          <p:nvPr/>
        </p:nvSpPr>
        <p:spPr>
          <a:xfrm>
            <a:off x="3286690" y="4670556"/>
            <a:ext cx="2352869" cy="1540200"/>
          </a:xfrm>
          <a:custGeom>
            <a:avLst/>
            <a:gdLst>
              <a:gd name="connsiteX0" fmla="*/ 0 w 2352869"/>
              <a:gd name="connsiteY0" fmla="*/ 154020 h 1540200"/>
              <a:gd name="connsiteX1" fmla="*/ 154020 w 2352869"/>
              <a:gd name="connsiteY1" fmla="*/ 0 h 1540200"/>
              <a:gd name="connsiteX2" fmla="*/ 2198849 w 2352869"/>
              <a:gd name="connsiteY2" fmla="*/ 0 h 1540200"/>
              <a:gd name="connsiteX3" fmla="*/ 2352869 w 2352869"/>
              <a:gd name="connsiteY3" fmla="*/ 154020 h 1540200"/>
              <a:gd name="connsiteX4" fmla="*/ 2352869 w 2352869"/>
              <a:gd name="connsiteY4" fmla="*/ 1386180 h 1540200"/>
              <a:gd name="connsiteX5" fmla="*/ 2198849 w 2352869"/>
              <a:gd name="connsiteY5" fmla="*/ 1540200 h 1540200"/>
              <a:gd name="connsiteX6" fmla="*/ 154020 w 2352869"/>
              <a:gd name="connsiteY6" fmla="*/ 1540200 h 1540200"/>
              <a:gd name="connsiteX7" fmla="*/ 0 w 2352869"/>
              <a:gd name="connsiteY7" fmla="*/ 1386180 h 1540200"/>
              <a:gd name="connsiteX8" fmla="*/ 0 w 2352869"/>
              <a:gd name="connsiteY8" fmla="*/ 154020 h 1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2869" h="1540200">
                <a:moveTo>
                  <a:pt x="0" y="154020"/>
                </a:moveTo>
                <a:cubicBezTo>
                  <a:pt x="0" y="68957"/>
                  <a:pt x="68957" y="0"/>
                  <a:pt x="154020" y="0"/>
                </a:cubicBezTo>
                <a:lnTo>
                  <a:pt x="2198849" y="0"/>
                </a:lnTo>
                <a:cubicBezTo>
                  <a:pt x="2283912" y="0"/>
                  <a:pt x="2352869" y="68957"/>
                  <a:pt x="2352869" y="154020"/>
                </a:cubicBezTo>
                <a:lnTo>
                  <a:pt x="2352869" y="1386180"/>
                </a:lnTo>
                <a:cubicBezTo>
                  <a:pt x="2352869" y="1471243"/>
                  <a:pt x="2283912" y="1540200"/>
                  <a:pt x="2198849" y="1540200"/>
                </a:cubicBezTo>
                <a:lnTo>
                  <a:pt x="154020" y="1540200"/>
                </a:lnTo>
                <a:cubicBezTo>
                  <a:pt x="68957" y="1540200"/>
                  <a:pt x="0" y="1471243"/>
                  <a:pt x="0" y="1386180"/>
                </a:cubicBezTo>
                <a:lnTo>
                  <a:pt x="0" y="154020"/>
                </a:lnTo>
                <a:close/>
              </a:path>
            </a:pathLst>
          </a:custGeom>
          <a:solidFill>
            <a:srgbClr val="9BBB59"/>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spcFirstLastPara="0" vert="horz" wrap="square" lIns="151791" tIns="151791" rIns="151791" bIns="151791"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2800" b="1" kern="1200" dirty="0" smtClean="0">
                <a:hlinkClick r:id="rId4"/>
              </a:rPr>
              <a:t>Access Virtual Trainings</a:t>
            </a:r>
            <a:endParaRPr lang="en-US" sz="2800" b="1" kern="1200" dirty="0" smtClean="0"/>
          </a:p>
          <a:p>
            <a:pPr lvl="0" algn="ctr" defTabSz="1111250">
              <a:lnSpc>
                <a:spcPct val="90000"/>
              </a:lnSpc>
              <a:spcBef>
                <a:spcPct val="0"/>
              </a:spcBef>
              <a:spcAft>
                <a:spcPct val="35000"/>
              </a:spcAft>
            </a:pPr>
            <a:endParaRPr lang="en-US" sz="2000" b="1" kern="1200" dirty="0"/>
          </a:p>
        </p:txBody>
      </p:sp>
      <p:sp>
        <p:nvSpPr>
          <p:cNvPr id="10" name="Freeform 9" descr="-"/>
          <p:cNvSpPr/>
          <p:nvPr/>
        </p:nvSpPr>
        <p:spPr>
          <a:xfrm>
            <a:off x="5699017" y="3020732"/>
            <a:ext cx="2352869" cy="1540200"/>
          </a:xfrm>
          <a:custGeom>
            <a:avLst/>
            <a:gdLst>
              <a:gd name="connsiteX0" fmla="*/ 0 w 2352869"/>
              <a:gd name="connsiteY0" fmla="*/ 154020 h 1540200"/>
              <a:gd name="connsiteX1" fmla="*/ 154020 w 2352869"/>
              <a:gd name="connsiteY1" fmla="*/ 0 h 1540200"/>
              <a:gd name="connsiteX2" fmla="*/ 2198849 w 2352869"/>
              <a:gd name="connsiteY2" fmla="*/ 0 h 1540200"/>
              <a:gd name="connsiteX3" fmla="*/ 2352869 w 2352869"/>
              <a:gd name="connsiteY3" fmla="*/ 154020 h 1540200"/>
              <a:gd name="connsiteX4" fmla="*/ 2352869 w 2352869"/>
              <a:gd name="connsiteY4" fmla="*/ 1386180 h 1540200"/>
              <a:gd name="connsiteX5" fmla="*/ 2198849 w 2352869"/>
              <a:gd name="connsiteY5" fmla="*/ 1540200 h 1540200"/>
              <a:gd name="connsiteX6" fmla="*/ 154020 w 2352869"/>
              <a:gd name="connsiteY6" fmla="*/ 1540200 h 1540200"/>
              <a:gd name="connsiteX7" fmla="*/ 0 w 2352869"/>
              <a:gd name="connsiteY7" fmla="*/ 1386180 h 1540200"/>
              <a:gd name="connsiteX8" fmla="*/ 0 w 2352869"/>
              <a:gd name="connsiteY8" fmla="*/ 154020 h 1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2869" h="1540200">
                <a:moveTo>
                  <a:pt x="0" y="154020"/>
                </a:moveTo>
                <a:cubicBezTo>
                  <a:pt x="0" y="68957"/>
                  <a:pt x="68957" y="0"/>
                  <a:pt x="154020" y="0"/>
                </a:cubicBezTo>
                <a:lnTo>
                  <a:pt x="2198849" y="0"/>
                </a:lnTo>
                <a:cubicBezTo>
                  <a:pt x="2283912" y="0"/>
                  <a:pt x="2352869" y="68957"/>
                  <a:pt x="2352869" y="154020"/>
                </a:cubicBezTo>
                <a:lnTo>
                  <a:pt x="2352869" y="1386180"/>
                </a:lnTo>
                <a:cubicBezTo>
                  <a:pt x="2352869" y="1471243"/>
                  <a:pt x="2283912" y="1540200"/>
                  <a:pt x="2198849" y="1540200"/>
                </a:cubicBezTo>
                <a:lnTo>
                  <a:pt x="154020" y="1540200"/>
                </a:lnTo>
                <a:cubicBezTo>
                  <a:pt x="68957" y="1540200"/>
                  <a:pt x="0" y="1471243"/>
                  <a:pt x="0" y="1386180"/>
                </a:cubicBezTo>
                <a:lnTo>
                  <a:pt x="0" y="154020"/>
                </a:lnTo>
                <a:close/>
              </a:path>
            </a:pathLst>
          </a:custGeom>
          <a:solidFill>
            <a:srgbClr val="9BBB59"/>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74651" tIns="174651" rIns="174651" bIns="174651" numCol="1" spcCol="1270" anchor="ctr" anchorCtr="0">
            <a:noAutofit/>
          </a:bodyPr>
          <a:lstStyle/>
          <a:p>
            <a:pPr lvl="0" algn="ctr" defTabSz="1511300">
              <a:lnSpc>
                <a:spcPct val="90000"/>
              </a:lnSpc>
              <a:spcBef>
                <a:spcPct val="0"/>
              </a:spcBef>
              <a:spcAft>
                <a:spcPct val="35000"/>
              </a:spcAft>
            </a:pPr>
            <a:r>
              <a:rPr lang="en-US" sz="3400" b="1" kern="1200" dirty="0" smtClean="0">
                <a:hlinkClick r:id="rId5"/>
              </a:rPr>
              <a:t>Get the Guide</a:t>
            </a:r>
            <a:endParaRPr lang="en-US" sz="3400" b="1" i="1" kern="1200" dirty="0"/>
          </a:p>
        </p:txBody>
      </p:sp>
      <p:sp>
        <p:nvSpPr>
          <p:cNvPr id="11" name="Freeform 10" descr="-"/>
          <p:cNvSpPr/>
          <p:nvPr/>
        </p:nvSpPr>
        <p:spPr>
          <a:xfrm>
            <a:off x="5727345" y="4670556"/>
            <a:ext cx="2352869" cy="1540200"/>
          </a:xfrm>
          <a:custGeom>
            <a:avLst/>
            <a:gdLst>
              <a:gd name="connsiteX0" fmla="*/ 0 w 2352869"/>
              <a:gd name="connsiteY0" fmla="*/ 154020 h 1540200"/>
              <a:gd name="connsiteX1" fmla="*/ 154020 w 2352869"/>
              <a:gd name="connsiteY1" fmla="*/ 0 h 1540200"/>
              <a:gd name="connsiteX2" fmla="*/ 2198849 w 2352869"/>
              <a:gd name="connsiteY2" fmla="*/ 0 h 1540200"/>
              <a:gd name="connsiteX3" fmla="*/ 2352869 w 2352869"/>
              <a:gd name="connsiteY3" fmla="*/ 154020 h 1540200"/>
              <a:gd name="connsiteX4" fmla="*/ 2352869 w 2352869"/>
              <a:gd name="connsiteY4" fmla="*/ 1386180 h 1540200"/>
              <a:gd name="connsiteX5" fmla="*/ 2198849 w 2352869"/>
              <a:gd name="connsiteY5" fmla="*/ 1540200 h 1540200"/>
              <a:gd name="connsiteX6" fmla="*/ 154020 w 2352869"/>
              <a:gd name="connsiteY6" fmla="*/ 1540200 h 1540200"/>
              <a:gd name="connsiteX7" fmla="*/ 0 w 2352869"/>
              <a:gd name="connsiteY7" fmla="*/ 1386180 h 1540200"/>
              <a:gd name="connsiteX8" fmla="*/ 0 w 2352869"/>
              <a:gd name="connsiteY8" fmla="*/ 154020 h 154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52869" h="1540200">
                <a:moveTo>
                  <a:pt x="0" y="154020"/>
                </a:moveTo>
                <a:cubicBezTo>
                  <a:pt x="0" y="68957"/>
                  <a:pt x="68957" y="0"/>
                  <a:pt x="154020" y="0"/>
                </a:cubicBezTo>
                <a:lnTo>
                  <a:pt x="2198849" y="0"/>
                </a:lnTo>
                <a:cubicBezTo>
                  <a:pt x="2283912" y="0"/>
                  <a:pt x="2352869" y="68957"/>
                  <a:pt x="2352869" y="154020"/>
                </a:cubicBezTo>
                <a:lnTo>
                  <a:pt x="2352869" y="1386180"/>
                </a:lnTo>
                <a:cubicBezTo>
                  <a:pt x="2352869" y="1471243"/>
                  <a:pt x="2283912" y="1540200"/>
                  <a:pt x="2198849" y="1540200"/>
                </a:cubicBezTo>
                <a:lnTo>
                  <a:pt x="154020" y="1540200"/>
                </a:lnTo>
                <a:cubicBezTo>
                  <a:pt x="68957" y="1540200"/>
                  <a:pt x="0" y="1471243"/>
                  <a:pt x="0" y="1386180"/>
                </a:cubicBezTo>
                <a:lnTo>
                  <a:pt x="0" y="154020"/>
                </a:lnTo>
                <a:close/>
              </a:path>
            </a:pathLst>
          </a:cu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spcFirstLastPara="0" vert="horz" wrap="square" lIns="151791" tIns="151791" rIns="151791" bIns="151791" numCol="1" spcCol="1270" anchor="ctr" anchorCtr="0">
            <a:noAutofit/>
          </a:bodyPr>
          <a:lstStyle/>
          <a:p>
            <a:pPr lvl="0" algn="ctr" defTabSz="1244600">
              <a:lnSpc>
                <a:spcPct val="90000"/>
              </a:lnSpc>
              <a:spcBef>
                <a:spcPct val="0"/>
              </a:spcBef>
              <a:spcAft>
                <a:spcPts val="0"/>
              </a:spcAft>
            </a:pPr>
            <a:r>
              <a:rPr lang="en-US" sz="2800" b="1" kern="1200" dirty="0" smtClean="0">
                <a:hlinkClick r:id=""/>
              </a:rPr>
              <a:t>Request an </a:t>
            </a:r>
          </a:p>
          <a:p>
            <a:pPr lvl="0" algn="ctr" defTabSz="1244600">
              <a:lnSpc>
                <a:spcPct val="90000"/>
              </a:lnSpc>
              <a:spcBef>
                <a:spcPct val="0"/>
              </a:spcBef>
              <a:spcAft>
                <a:spcPts val="0"/>
              </a:spcAft>
            </a:pPr>
            <a:r>
              <a:rPr lang="en-US" sz="2800" b="1" kern="1200" dirty="0" smtClean="0">
                <a:hlinkClick r:id=""/>
              </a:rPr>
              <a:t>On-site </a:t>
            </a:r>
          </a:p>
          <a:p>
            <a:pPr lvl="0" algn="ctr" defTabSz="1244600">
              <a:lnSpc>
                <a:spcPct val="90000"/>
              </a:lnSpc>
              <a:spcBef>
                <a:spcPct val="0"/>
              </a:spcBef>
              <a:spcAft>
                <a:spcPts val="0"/>
              </a:spcAft>
            </a:pPr>
            <a:r>
              <a:rPr lang="en-US" sz="2800" b="1" kern="1200" dirty="0" smtClean="0">
                <a:hlinkClick r:id=""/>
              </a:rPr>
              <a:t>Training </a:t>
            </a:r>
            <a:endParaRPr lang="en-US" sz="2800" b="1" kern="1200" dirty="0"/>
          </a:p>
        </p:txBody>
      </p:sp>
    </p:spTree>
    <p:extLst>
      <p:ext uri="{BB962C8B-B14F-4D97-AF65-F5344CB8AC3E}">
        <p14:creationId xmlns:p14="http://schemas.microsoft.com/office/powerpoint/2010/main" val="23779144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Acknowledgements</a:t>
            </a:r>
            <a:endParaRPr lang="en-US" dirty="0"/>
          </a:p>
        </p:txBody>
      </p:sp>
      <p:sp>
        <p:nvSpPr>
          <p:cNvPr id="4" name="Content Placeholder 2"/>
          <p:cNvSpPr>
            <a:spLocks noGrp="1"/>
          </p:cNvSpPr>
          <p:nvPr>
            <p:ph idx="1"/>
          </p:nvPr>
        </p:nvSpPr>
        <p:spPr>
          <a:xfrm>
            <a:off x="457200" y="1647825"/>
            <a:ext cx="8229600" cy="4525963"/>
          </a:xfrm>
        </p:spPr>
        <p:txBody>
          <a:bodyPr>
            <a:normAutofit fontScale="85000" lnSpcReduction="10000"/>
          </a:bodyPr>
          <a:lstStyle/>
          <a:p>
            <a:pPr marL="0" indent="0" eaLnBrk="1" hangingPunct="1">
              <a:buFont typeface="Arial" pitchFamily="34" charset="0"/>
              <a:buNone/>
              <a:defRPr/>
            </a:pPr>
            <a:r>
              <a:rPr lang="en-US" sz="2800" dirty="0" smtClean="0">
                <a:ea typeface="ＭＳ Ｐゴシック" pitchFamily="34" charset="-128"/>
              </a:rPr>
              <a:t>Thank </a:t>
            </a:r>
            <a:r>
              <a:rPr lang="en-US" sz="2800" dirty="0">
                <a:ea typeface="ＭＳ Ｐゴシック" pitchFamily="34" charset="-128"/>
              </a:rPr>
              <a:t>you to the </a:t>
            </a:r>
            <a:r>
              <a:rPr lang="en-US" sz="2800" dirty="0" smtClean="0">
                <a:ea typeface="ＭＳ Ｐゴシック" pitchFamily="34" charset="-128"/>
              </a:rPr>
              <a:t>original authors </a:t>
            </a:r>
            <a:r>
              <a:rPr lang="en-US" sz="2800" dirty="0">
                <a:ea typeface="ＭＳ Ｐゴシック" pitchFamily="34" charset="-128"/>
              </a:rPr>
              <a:t>and contributors who developed and reviewed content for this presentation</a:t>
            </a:r>
            <a:r>
              <a:rPr lang="en-US" sz="2800" dirty="0" smtClean="0">
                <a:ea typeface="ＭＳ Ｐゴシック" pitchFamily="34" charset="-128"/>
              </a:rPr>
              <a:t>:</a:t>
            </a:r>
          </a:p>
          <a:p>
            <a:pPr marL="0" indent="0" eaLnBrk="1" hangingPunct="1">
              <a:buFont typeface="Arial" pitchFamily="34" charset="0"/>
              <a:buNone/>
              <a:defRPr/>
            </a:pPr>
            <a:r>
              <a:rPr lang="en-US" sz="800" dirty="0" smtClean="0">
                <a:ea typeface="ＭＳ Ｐゴシック" pitchFamily="34" charset="-128"/>
              </a:rPr>
              <a:t> </a:t>
            </a:r>
            <a:endParaRPr lang="en-US" sz="800" dirty="0">
              <a:ea typeface="ＭＳ Ｐゴシック" pitchFamily="34" charset="-128"/>
            </a:endParaRPr>
          </a:p>
          <a:p>
            <a:pPr lvl="1">
              <a:lnSpc>
                <a:spcPct val="90000"/>
              </a:lnSpc>
              <a:buFont typeface="Wingdings" panose="05000000000000000000" pitchFamily="2" charset="2"/>
              <a:buChar char="§"/>
              <a:defRPr/>
            </a:pPr>
            <a:r>
              <a:rPr lang="en-US" sz="2000" dirty="0"/>
              <a:t>Chris </a:t>
            </a:r>
            <a:r>
              <a:rPr lang="en-US" sz="2000" dirty="0" err="1"/>
              <a:t>Dayian</a:t>
            </a:r>
            <a:r>
              <a:rPr lang="en-US" sz="2000" dirty="0"/>
              <a:t>, Project Director, Safe Schools Center, Los Angeles County Office of </a:t>
            </a:r>
            <a:r>
              <a:rPr lang="en-US" sz="2000" dirty="0" smtClean="0"/>
              <a:t>Education</a:t>
            </a:r>
            <a:endParaRPr lang="en-US" sz="2000" dirty="0"/>
          </a:p>
          <a:p>
            <a:pPr lvl="1">
              <a:lnSpc>
                <a:spcPct val="90000"/>
              </a:lnSpc>
              <a:buFont typeface="Wingdings" panose="05000000000000000000" pitchFamily="2" charset="2"/>
              <a:buChar char="§"/>
              <a:defRPr/>
            </a:pPr>
            <a:r>
              <a:rPr lang="en-US" sz="2000" dirty="0"/>
              <a:t>Terri Wiseman, Business Manager, </a:t>
            </a:r>
            <a:r>
              <a:rPr lang="en-US" sz="2000" dirty="0" smtClean="0"/>
              <a:t>Florida </a:t>
            </a:r>
            <a:r>
              <a:rPr lang="en-US" sz="2000" dirty="0"/>
              <a:t>School for the Deaf and the </a:t>
            </a:r>
            <a:r>
              <a:rPr lang="en-US" sz="2000" dirty="0" smtClean="0"/>
              <a:t>Blind</a:t>
            </a:r>
          </a:p>
          <a:p>
            <a:pPr lvl="1">
              <a:lnSpc>
                <a:spcPct val="90000"/>
              </a:lnSpc>
              <a:buFont typeface="Wingdings" panose="05000000000000000000" pitchFamily="2" charset="2"/>
              <a:buChar char="§"/>
              <a:defRPr/>
            </a:pPr>
            <a:r>
              <a:rPr lang="en-US" sz="2000" dirty="0" err="1" smtClean="0"/>
              <a:t>Meloyde</a:t>
            </a:r>
            <a:r>
              <a:rPr lang="en-US" sz="2000" dirty="0" smtClean="0"/>
              <a:t> </a:t>
            </a:r>
            <a:r>
              <a:rPr lang="en-US" sz="2000" dirty="0"/>
              <a:t>Batten-Mickens, Executive Director of Facilities/Public Safety, Gallaudet University </a:t>
            </a:r>
            <a:endParaRPr lang="en-US" sz="2000" dirty="0" smtClean="0"/>
          </a:p>
          <a:p>
            <a:pPr lvl="1">
              <a:lnSpc>
                <a:spcPct val="90000"/>
              </a:lnSpc>
              <a:buFont typeface="Wingdings" panose="05000000000000000000" pitchFamily="2" charset="2"/>
              <a:buChar char="§"/>
              <a:defRPr/>
            </a:pPr>
            <a:r>
              <a:rPr lang="en-US" sz="2000" dirty="0" smtClean="0"/>
              <a:t>Tom </a:t>
            </a:r>
            <a:r>
              <a:rPr lang="en-US" sz="2000" dirty="0" err="1"/>
              <a:t>Gunnell</a:t>
            </a:r>
            <a:r>
              <a:rPr lang="en-US" sz="2000" dirty="0"/>
              <a:t>, former Chief Operations Officer, Cincinnati Public School District </a:t>
            </a:r>
            <a:endParaRPr lang="en-US" sz="2000" dirty="0" smtClean="0"/>
          </a:p>
          <a:p>
            <a:pPr lvl="1">
              <a:lnSpc>
                <a:spcPct val="90000"/>
              </a:lnSpc>
              <a:buFont typeface="Wingdings" panose="05000000000000000000" pitchFamily="2" charset="2"/>
              <a:buChar char="§"/>
              <a:defRPr/>
            </a:pPr>
            <a:r>
              <a:rPr lang="en-US" sz="2000" dirty="0" smtClean="0"/>
              <a:t>Bonnie </a:t>
            </a:r>
            <a:r>
              <a:rPr lang="en-US" sz="2000" dirty="0" err="1"/>
              <a:t>Gracer</a:t>
            </a:r>
            <a:r>
              <a:rPr lang="en-US" sz="2000" dirty="0"/>
              <a:t>, U.S. Department of Education’s Office of Special Education and Rehabilitative </a:t>
            </a:r>
            <a:r>
              <a:rPr lang="en-US" sz="2000" dirty="0" smtClean="0"/>
              <a:t>Services</a:t>
            </a:r>
          </a:p>
          <a:p>
            <a:pPr lvl="1">
              <a:lnSpc>
                <a:spcPct val="90000"/>
              </a:lnSpc>
              <a:buFont typeface="Wingdings" panose="05000000000000000000" pitchFamily="2" charset="2"/>
              <a:buChar char="§"/>
              <a:defRPr/>
            </a:pPr>
            <a:r>
              <a:rPr lang="en-US" sz="2000" dirty="0" smtClean="0"/>
              <a:t>Bob </a:t>
            </a:r>
            <a:r>
              <a:rPr lang="en-US" sz="2000" dirty="0"/>
              <a:t>Spears, </a:t>
            </a:r>
            <a:r>
              <a:rPr lang="en-US" sz="2000" dirty="0" smtClean="0"/>
              <a:t>former Director </a:t>
            </a:r>
            <a:r>
              <a:rPr lang="en-US" sz="2000" dirty="0"/>
              <a:t>of Emergency Services, Los Angeles </a:t>
            </a:r>
            <a:r>
              <a:rPr lang="en-US" sz="2000" dirty="0" smtClean="0"/>
              <a:t>Unified </a:t>
            </a:r>
            <a:r>
              <a:rPr lang="en-US" sz="2000" dirty="0"/>
              <a:t>School </a:t>
            </a:r>
            <a:r>
              <a:rPr lang="en-US" sz="2000" dirty="0" smtClean="0"/>
              <a:t>District</a:t>
            </a:r>
            <a:endParaRPr lang="en-US" sz="2000" dirty="0"/>
          </a:p>
          <a:p>
            <a:pPr marL="0" indent="0" eaLnBrk="1" hangingPunct="1">
              <a:buFont typeface="Arial" pitchFamily="34" charset="0"/>
              <a:buNone/>
              <a:defRPr/>
            </a:pPr>
            <a:endParaRPr lang="en-US" sz="400" dirty="0" smtClean="0">
              <a:ea typeface="ＭＳ Ｐゴシック" pitchFamily="34" charset="-128"/>
            </a:endParaRPr>
          </a:p>
          <a:p>
            <a:pPr marL="0" indent="0" eaLnBrk="1" hangingPunct="1">
              <a:buFont typeface="Arial" pitchFamily="34" charset="0"/>
              <a:buNone/>
              <a:defRPr/>
            </a:pPr>
            <a:endParaRPr lang="en-US" sz="400" dirty="0" smtClean="0">
              <a:ea typeface="ＭＳ Ｐゴシック" pitchFamily="34" charset="-128"/>
            </a:endParaRPr>
          </a:p>
          <a:p>
            <a:pPr marL="0" indent="0" eaLnBrk="1" hangingPunct="1">
              <a:buFont typeface="Arial" pitchFamily="34" charset="0"/>
              <a:buNone/>
              <a:defRPr/>
            </a:pPr>
            <a:r>
              <a:rPr lang="en-US" sz="2800" dirty="0" smtClean="0">
                <a:ea typeface="ＭＳ Ｐゴシック" pitchFamily="34" charset="-128"/>
              </a:rPr>
              <a:t>This presentation was updated on September 22, 2014.</a:t>
            </a:r>
          </a:p>
          <a:p>
            <a:pPr marL="0" indent="0" eaLnBrk="1" hangingPunct="1">
              <a:buFont typeface="Arial" pitchFamily="34" charset="0"/>
              <a:buNone/>
              <a:defRPr/>
            </a:pPr>
            <a:r>
              <a:rPr lang="en-US" sz="300" dirty="0" smtClean="0">
                <a:ea typeface="ＭＳ Ｐゴシック" pitchFamily="34" charset="-128"/>
              </a:rPr>
              <a:t> </a:t>
            </a:r>
            <a:endParaRPr lang="en-US" sz="1400" dirty="0" smtClean="0">
              <a:ea typeface="ＭＳ Ｐゴシック" pitchFamily="34" charset="-128"/>
            </a:endParaRPr>
          </a:p>
          <a:p>
            <a:pPr marL="0" indent="0" eaLnBrk="1" hangingPunct="1">
              <a:buFont typeface="Arial" pitchFamily="34" charset="0"/>
              <a:buNone/>
              <a:defRPr/>
            </a:pPr>
            <a:r>
              <a:rPr lang="en-US" sz="1200" i="1" dirty="0" smtClean="0">
                <a:ea typeface="ＭＳ Ｐゴシック" pitchFamily="34" charset="-128"/>
              </a:rPr>
              <a:t>This </a:t>
            </a:r>
            <a:r>
              <a:rPr lang="en-US" sz="1200" i="1" dirty="0">
                <a:ea typeface="ＭＳ Ｐゴシック" pitchFamily="34" charset="-128"/>
              </a:rPr>
              <a:t>presentation was prepared for the U.S. Department of Education under Contract Number EDESE12O0036 with Synergy Enterprises, Inc. Madeline Sullivan served as the contracting officer’s representative for the Readiness and Emergency Management for Schools (REMS) Technical Assistance (TA) Center. No official endorsement by the U.S. Department of Education of any product, commodity, service, or enterprise mentioned in this presentation is intended or should be inferred. For the reader’s convenience, this presentation contains information about and from outside organizations, including hyperlinks and URLs. Inclusion of such information does not constitute an endorsement by the Department</a:t>
            </a:r>
            <a:r>
              <a:rPr lang="en-US" sz="1200" i="1" dirty="0" smtClean="0">
                <a:ea typeface="ＭＳ Ｐゴシック" pitchFamily="34" charset="-128"/>
              </a:rPr>
              <a:t>.</a:t>
            </a:r>
            <a:endParaRPr lang="en-US" sz="1200" i="1" dirty="0">
              <a:ea typeface="ＭＳ Ｐゴシック" pitchFamily="34" charset="-128"/>
            </a:endParaRPr>
          </a:p>
        </p:txBody>
      </p:sp>
    </p:spTree>
    <p:extLst>
      <p:ext uri="{BB962C8B-B14F-4D97-AF65-F5344CB8AC3E}">
        <p14:creationId xmlns:p14="http://schemas.microsoft.com/office/powerpoint/2010/main" val="1284104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0007"/>
            <a:ext cx="8229600" cy="1143000"/>
          </a:xfrm>
        </p:spPr>
        <p:txBody>
          <a:bodyPr>
            <a:noAutofit/>
          </a:bodyPr>
          <a:lstStyle/>
          <a:p>
            <a:r>
              <a:rPr lang="en-US" sz="4000" dirty="0" smtClean="0"/>
              <a:t>Overview of Access and </a:t>
            </a:r>
            <a:br>
              <a:rPr lang="en-US" sz="4000" dirty="0" smtClean="0"/>
            </a:br>
            <a:r>
              <a:rPr lang="en-US" sz="4000" dirty="0" smtClean="0"/>
              <a:t>Functional Needs</a:t>
            </a:r>
            <a:endParaRPr lang="en-US" sz="4000" dirty="0"/>
          </a:p>
        </p:txBody>
      </p:sp>
      <p:sp>
        <p:nvSpPr>
          <p:cNvPr id="3" name="Rectangle 2"/>
          <p:cNvSpPr/>
          <p:nvPr/>
        </p:nvSpPr>
        <p:spPr>
          <a:xfrm>
            <a:off x="566381" y="1939709"/>
            <a:ext cx="7997587" cy="1754326"/>
          </a:xfrm>
          <a:prstGeom prst="rect">
            <a:avLst/>
          </a:prstGeom>
        </p:spPr>
        <p:txBody>
          <a:bodyPr wrap="square">
            <a:spAutoFit/>
          </a:bodyPr>
          <a:lstStyle/>
          <a:p>
            <a:pPr lvl="0" algn="ctr"/>
            <a:r>
              <a:rPr lang="en-US" altLang="en-US" sz="3600" dirty="0"/>
              <a:t>What are </a:t>
            </a:r>
            <a:r>
              <a:rPr lang="en-US" altLang="en-US" sz="3600" dirty="0" smtClean="0"/>
              <a:t>the </a:t>
            </a:r>
            <a:r>
              <a:rPr lang="en-US" altLang="en-US" sz="3600" dirty="0"/>
              <a:t>access and </a:t>
            </a:r>
            <a:r>
              <a:rPr lang="en-US" altLang="en-US" sz="3600" dirty="0" smtClean="0"/>
              <a:t>functional </a:t>
            </a:r>
            <a:r>
              <a:rPr lang="en-US" altLang="en-US" sz="3600" dirty="0"/>
              <a:t>needs </a:t>
            </a:r>
            <a:r>
              <a:rPr lang="en-US" altLang="en-US" sz="3600" dirty="0" smtClean="0"/>
              <a:t>that </a:t>
            </a:r>
            <a:r>
              <a:rPr lang="en-US" altLang="en-US" sz="3600" dirty="0"/>
              <a:t>should be addressed by a </a:t>
            </a:r>
            <a:r>
              <a:rPr lang="en-US" altLang="en-US" sz="3600" dirty="0" smtClean="0"/>
              <a:t>school </a:t>
            </a:r>
            <a:r>
              <a:rPr lang="en-US" altLang="en-US" sz="3600" dirty="0"/>
              <a:t>emergency operations plan (EOP)?</a:t>
            </a:r>
            <a:endParaRPr lang="en-US" sz="3600" dirty="0"/>
          </a:p>
        </p:txBody>
      </p:sp>
    </p:spTree>
    <p:extLst>
      <p:ext uri="{BB962C8B-B14F-4D97-AF65-F5344CB8AC3E}">
        <p14:creationId xmlns:p14="http://schemas.microsoft.com/office/powerpoint/2010/main" val="25647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39713"/>
            <a:ext cx="8229600" cy="1143000"/>
          </a:xfrm>
        </p:spPr>
        <p:txBody>
          <a:bodyPr>
            <a:noAutofit/>
          </a:bodyPr>
          <a:lstStyle/>
          <a:p>
            <a:r>
              <a:rPr lang="en-US" altLang="en-US" sz="4000" dirty="0"/>
              <a:t>Range </a:t>
            </a:r>
            <a:r>
              <a:rPr lang="en-US" altLang="en-US" sz="4000" dirty="0" smtClean="0"/>
              <a:t>and Types of </a:t>
            </a:r>
            <a:r>
              <a:rPr lang="en-US" altLang="en-US" sz="4000" dirty="0"/>
              <a:t>Disabilities and </a:t>
            </a:r>
            <a:r>
              <a:rPr lang="en-US" altLang="en-US" sz="4000" dirty="0" smtClean="0"/>
              <a:t/>
            </a:r>
            <a:br>
              <a:rPr lang="en-US" altLang="en-US" sz="4000" dirty="0" smtClean="0"/>
            </a:br>
            <a:r>
              <a:rPr lang="en-US" altLang="en-US" sz="4000" dirty="0" smtClean="0"/>
              <a:t>Access </a:t>
            </a:r>
            <a:r>
              <a:rPr lang="en-US" altLang="en-US" sz="4000" dirty="0"/>
              <a:t>and Functional Needs</a:t>
            </a:r>
            <a:endParaRPr lang="en-US" altLang="en-US" sz="4000" dirty="0" smtClean="0"/>
          </a:p>
        </p:txBody>
      </p:sp>
      <p:sp>
        <p:nvSpPr>
          <p:cNvPr id="5" name="Rectangle 3"/>
          <p:cNvSpPr txBox="1">
            <a:spLocks noChangeArrowheads="1"/>
          </p:cNvSpPr>
          <p:nvPr/>
        </p:nvSpPr>
        <p:spPr bwMode="auto">
          <a:xfrm>
            <a:off x="457200" y="1722193"/>
            <a:ext cx="8131629" cy="532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177800" indent="-177800" defTabSz="914400" eaLnBrk="1" fontAlgn="auto" hangingPunct="1">
              <a:spcAft>
                <a:spcPts val="0"/>
              </a:spcAft>
              <a:buNone/>
              <a:defRPr/>
            </a:pPr>
            <a:r>
              <a:rPr lang="en-US" altLang="en-US" sz="2400" b="1" dirty="0" smtClean="0">
                <a:solidFill>
                  <a:sysClr val="windowText" lastClr="000000"/>
                </a:solidFill>
              </a:rPr>
              <a:t>	Types </a:t>
            </a:r>
            <a:r>
              <a:rPr lang="en-US" altLang="en-US" sz="2400" b="1" dirty="0">
                <a:solidFill>
                  <a:sysClr val="windowText" lastClr="000000"/>
                </a:solidFill>
              </a:rPr>
              <a:t>of Disabilities and Access and Functional </a:t>
            </a:r>
            <a:r>
              <a:rPr lang="en-US" altLang="en-US" sz="2400" b="1" dirty="0" smtClean="0">
                <a:solidFill>
                  <a:sysClr val="windowText" lastClr="000000"/>
                </a:solidFill>
              </a:rPr>
              <a:t>Needs:</a:t>
            </a:r>
            <a:endParaRPr lang="en-US" altLang="en-US" dirty="0" smtClean="0">
              <a:solidFill>
                <a:sysClr val="windowText" lastClr="000000"/>
              </a:solidFill>
            </a:endParaRPr>
          </a:p>
          <a:p>
            <a:pPr lvl="1" defTabSz="914400" eaLnBrk="1" fontAlgn="auto" hangingPunct="1">
              <a:spcAft>
                <a:spcPts val="0"/>
              </a:spcAft>
              <a:buFont typeface="Arial" panose="020B0604020202020204" pitchFamily="34" charset="0"/>
              <a:buChar char="–"/>
              <a:defRPr/>
            </a:pPr>
            <a:endParaRPr lang="en-US" altLang="en-US" dirty="0" smtClean="0">
              <a:solidFill>
                <a:sysClr val="windowText" lastClr="000000"/>
              </a:solidFill>
            </a:endParaRPr>
          </a:p>
          <a:p>
            <a:pPr lvl="1" defTabSz="914400" eaLnBrk="1" fontAlgn="auto" hangingPunct="1">
              <a:spcAft>
                <a:spcPts val="0"/>
              </a:spcAft>
              <a:buFont typeface="Arial" panose="020B0604020202020204" pitchFamily="34" charset="0"/>
              <a:buChar char="–"/>
              <a:defRPr/>
            </a:pPr>
            <a:endParaRPr lang="en-US" altLang="en-US" dirty="0" smtClean="0">
              <a:solidFill>
                <a:sysClr val="windowText" lastClr="000000"/>
              </a:solidFill>
            </a:endParaRPr>
          </a:p>
          <a:p>
            <a:pPr marL="0" indent="0" defTabSz="914400" eaLnBrk="1" fontAlgn="auto" hangingPunct="1">
              <a:spcAft>
                <a:spcPts val="0"/>
              </a:spcAft>
              <a:buFont typeface="Wingdings" pitchFamily="2" charset="2"/>
              <a:buNone/>
              <a:defRPr/>
            </a:pPr>
            <a:endParaRPr lang="en-US" altLang="en-US" sz="2400" dirty="0" smtClean="0">
              <a:solidFill>
                <a:sysClr val="windowText" lastClr="000000"/>
              </a:solidFill>
            </a:endParaRPr>
          </a:p>
          <a:p>
            <a:pPr marL="0" indent="0" defTabSz="914400" eaLnBrk="1" fontAlgn="auto" hangingPunct="1">
              <a:spcAft>
                <a:spcPts val="0"/>
              </a:spcAft>
              <a:buFont typeface="Wingdings" pitchFamily="2" charset="2"/>
              <a:buNone/>
              <a:defRPr/>
            </a:pPr>
            <a:endParaRPr lang="en-US" altLang="en-US" sz="2400" dirty="0" smtClean="0">
              <a:solidFill>
                <a:sysClr val="windowText" lastClr="000000"/>
              </a:solidFill>
            </a:endParaRPr>
          </a:p>
        </p:txBody>
      </p:sp>
      <p:graphicFrame>
        <p:nvGraphicFramePr>
          <p:cNvPr id="2" name="Table 1" descr="Sensory   &#10;Physical&#10;Cognitive/Developmental&#10;Speech/Language&#10;Social/Emotional/ Behavioral&#10;"/>
          <p:cNvGraphicFramePr>
            <a:graphicFrameLocks noGrp="1"/>
          </p:cNvGraphicFramePr>
          <p:nvPr>
            <p:extLst>
              <p:ext uri="{D42A27DB-BD31-4B8C-83A1-F6EECF244321}">
                <p14:modId xmlns:p14="http://schemas.microsoft.com/office/powerpoint/2010/main" val="3237572182"/>
              </p:ext>
            </p:extLst>
          </p:nvPr>
        </p:nvGraphicFramePr>
        <p:xfrm>
          <a:off x="725213" y="2254467"/>
          <a:ext cx="7832082" cy="1324305"/>
        </p:xfrm>
        <a:graphic>
          <a:graphicData uri="http://schemas.openxmlformats.org/drawingml/2006/table">
            <a:tbl>
              <a:tblPr firstRow="1" bandRow="1">
                <a:tableStyleId>{5C22544A-7EE6-4342-B048-85BDC9FD1C3A}</a:tableStyleId>
              </a:tblPr>
              <a:tblGrid>
                <a:gridCol w="3916041"/>
                <a:gridCol w="3916041"/>
              </a:tblGrid>
              <a:tr h="1324305">
                <a:tc>
                  <a:txBody>
                    <a:bodyPr/>
                    <a:lstStyle/>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Sensory 		</a:t>
                      </a:r>
                    </a:p>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Physical</a:t>
                      </a:r>
                    </a:p>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Cognitive/Developmental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Speech/Language</a:t>
                      </a:r>
                    </a:p>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Social/Emotional/ Behavioral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sp>
        <p:nvSpPr>
          <p:cNvPr id="6" name="Rectangle 3"/>
          <p:cNvSpPr txBox="1">
            <a:spLocks noChangeArrowheads="1"/>
          </p:cNvSpPr>
          <p:nvPr/>
        </p:nvSpPr>
        <p:spPr bwMode="auto">
          <a:xfrm>
            <a:off x="318137" y="4067033"/>
            <a:ext cx="8270692" cy="528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395288" indent="-395288" defTabSz="914400" eaLnBrk="1" fontAlgn="auto" hangingPunct="1">
              <a:spcAft>
                <a:spcPts val="0"/>
              </a:spcAft>
              <a:buNone/>
              <a:defRPr/>
            </a:pPr>
            <a:r>
              <a:rPr lang="en-US" altLang="en-US" sz="2400" b="1" dirty="0" smtClean="0">
                <a:solidFill>
                  <a:sysClr val="windowText" lastClr="000000"/>
                </a:solidFill>
              </a:rPr>
              <a:t>	Range </a:t>
            </a:r>
            <a:r>
              <a:rPr lang="en-US" altLang="en-US" sz="2400" b="1" dirty="0">
                <a:solidFill>
                  <a:sysClr val="windowText" lastClr="000000"/>
                </a:solidFill>
              </a:rPr>
              <a:t>of Disabilities and Access and Functional Needs</a:t>
            </a:r>
            <a:endParaRPr lang="en-US" altLang="en-US" dirty="0" smtClean="0">
              <a:solidFill>
                <a:sysClr val="windowText" lastClr="000000"/>
              </a:solidFill>
            </a:endParaRPr>
          </a:p>
          <a:p>
            <a:pPr lvl="1" defTabSz="914400" eaLnBrk="1" fontAlgn="auto" hangingPunct="1">
              <a:spcAft>
                <a:spcPts val="0"/>
              </a:spcAft>
              <a:buFont typeface="Arial" panose="020B0604020202020204" pitchFamily="34" charset="0"/>
              <a:buChar char="–"/>
              <a:defRPr/>
            </a:pPr>
            <a:endParaRPr lang="en-US" altLang="en-US" dirty="0" smtClean="0">
              <a:solidFill>
                <a:sysClr val="windowText" lastClr="000000"/>
              </a:solidFill>
            </a:endParaRPr>
          </a:p>
          <a:p>
            <a:pPr marL="457200" lvl="1" indent="0" defTabSz="914400" eaLnBrk="1" fontAlgn="auto" hangingPunct="1">
              <a:spcAft>
                <a:spcPts val="0"/>
              </a:spcAft>
              <a:buFont typeface="Wingdings" pitchFamily="2" charset="2"/>
              <a:buNone/>
              <a:defRPr/>
            </a:pPr>
            <a:endParaRPr lang="en-US" altLang="en-US" dirty="0" smtClean="0">
              <a:solidFill>
                <a:sysClr val="windowText" lastClr="000000"/>
              </a:solidFill>
            </a:endParaRPr>
          </a:p>
          <a:p>
            <a:pPr marL="0" indent="0" defTabSz="914400" eaLnBrk="1" fontAlgn="auto" hangingPunct="1">
              <a:spcAft>
                <a:spcPts val="0"/>
              </a:spcAft>
              <a:buFont typeface="Wingdings" pitchFamily="2" charset="2"/>
              <a:buNone/>
              <a:defRPr/>
            </a:pPr>
            <a:endParaRPr lang="en-US" altLang="en-US" sz="2400" dirty="0" smtClean="0">
              <a:solidFill>
                <a:sysClr val="windowText" lastClr="000000"/>
              </a:solidFill>
            </a:endParaRPr>
          </a:p>
        </p:txBody>
      </p:sp>
      <p:graphicFrame>
        <p:nvGraphicFramePr>
          <p:cNvPr id="4" name="Table 3" descr="Mild to severe&#10;Apparent or not obvious&#10;Short- or long term&#10;Singular or multiple&#10;"/>
          <p:cNvGraphicFramePr>
            <a:graphicFrameLocks noGrp="1"/>
          </p:cNvGraphicFramePr>
          <p:nvPr>
            <p:extLst>
              <p:ext uri="{D42A27DB-BD31-4B8C-83A1-F6EECF244321}">
                <p14:modId xmlns:p14="http://schemas.microsoft.com/office/powerpoint/2010/main" val="403099331"/>
              </p:ext>
            </p:extLst>
          </p:nvPr>
        </p:nvGraphicFramePr>
        <p:xfrm>
          <a:off x="725213" y="4687645"/>
          <a:ext cx="7832082" cy="962528"/>
        </p:xfrm>
        <a:graphic>
          <a:graphicData uri="http://schemas.openxmlformats.org/drawingml/2006/table">
            <a:tbl>
              <a:tblPr firstRow="1" bandRow="1">
                <a:tableStyleId>{5C22544A-7EE6-4342-B048-85BDC9FD1C3A}</a:tableStyleId>
              </a:tblPr>
              <a:tblGrid>
                <a:gridCol w="3916041"/>
                <a:gridCol w="3916041"/>
              </a:tblGrid>
              <a:tr h="962528">
                <a:tc>
                  <a:txBody>
                    <a:bodyPr/>
                    <a:lstStyle/>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Mild to severe</a:t>
                      </a:r>
                    </a:p>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Apparent or not obvious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a:txBody>
                    <a:bodyPr/>
                    <a:lstStyle/>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Short- or long term</a:t>
                      </a:r>
                    </a:p>
                    <a:p>
                      <a:pPr marL="342900" lvl="0" indent="-342900" defTabSz="914400" eaLnBrk="1" fontAlgn="auto" hangingPunct="1">
                        <a:spcAft>
                          <a:spcPts val="0"/>
                        </a:spcAft>
                        <a:buFont typeface="Courier New" panose="02070309020205020404" pitchFamily="49" charset="0"/>
                        <a:buChar char="o"/>
                        <a:defRPr/>
                      </a:pPr>
                      <a:r>
                        <a:rPr lang="en-US" altLang="en-US" sz="2400" b="0" dirty="0" smtClean="0">
                          <a:solidFill>
                            <a:sysClr val="windowText" lastClr="000000"/>
                          </a:solidFill>
                        </a:rPr>
                        <a:t>Singular or multiple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r>
            </a:tbl>
          </a:graphicData>
        </a:graphic>
      </p:graphicFrame>
    </p:spTree>
    <p:extLst>
      <p:ext uri="{BB962C8B-B14F-4D97-AF65-F5344CB8AC3E}">
        <p14:creationId xmlns:p14="http://schemas.microsoft.com/office/powerpoint/2010/main" val="4169907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76213"/>
            <a:ext cx="8229600" cy="1143000"/>
          </a:xfrm>
        </p:spPr>
        <p:txBody>
          <a:bodyPr/>
          <a:lstStyle/>
          <a:p>
            <a:pPr eaLnBrk="1" hangingPunct="1"/>
            <a:r>
              <a:rPr lang="en-US" altLang="en-US" dirty="0" smtClean="0"/>
              <a:t>Applicable Laws and Statutes</a:t>
            </a:r>
          </a:p>
        </p:txBody>
      </p:sp>
      <p:sp>
        <p:nvSpPr>
          <p:cNvPr id="18435" name="Content Placeholder 2"/>
          <p:cNvSpPr>
            <a:spLocks noGrp="1"/>
          </p:cNvSpPr>
          <p:nvPr>
            <p:ph idx="1"/>
          </p:nvPr>
        </p:nvSpPr>
        <p:spPr/>
        <p:txBody>
          <a:bodyPr>
            <a:normAutofit/>
          </a:bodyPr>
          <a:lstStyle/>
          <a:p>
            <a:pPr eaLnBrk="1" hangingPunct="1">
              <a:buFont typeface="Wingdings" panose="05000000000000000000" pitchFamily="2" charset="2"/>
              <a:buChar char="§"/>
            </a:pPr>
            <a:r>
              <a:rPr lang="en-US" altLang="en-US" sz="2800" b="1" dirty="0" smtClean="0">
                <a:solidFill>
                  <a:schemeClr val="accent2">
                    <a:lumMod val="75000"/>
                  </a:schemeClr>
                </a:solidFill>
              </a:rPr>
              <a:t>Federal</a:t>
            </a:r>
            <a:endParaRPr lang="en-US" altLang="en-US" sz="2400" b="1" dirty="0" smtClean="0">
              <a:solidFill>
                <a:schemeClr val="accent2">
                  <a:lumMod val="75000"/>
                </a:schemeClr>
              </a:solidFill>
            </a:endParaRPr>
          </a:p>
          <a:p>
            <a:pPr lvl="1" eaLnBrk="1" hangingPunct="1">
              <a:buFont typeface="Courier New" pitchFamily="49" charset="0"/>
              <a:buChar char="o"/>
            </a:pPr>
            <a:r>
              <a:rPr lang="en-US" altLang="en-US" sz="2000" dirty="0" smtClean="0"/>
              <a:t>Americans with Disabilities Act (ADA)</a:t>
            </a:r>
          </a:p>
          <a:p>
            <a:pPr lvl="1" eaLnBrk="1" hangingPunct="1">
              <a:buFont typeface="Courier New" pitchFamily="49" charset="0"/>
              <a:buChar char="o"/>
            </a:pPr>
            <a:r>
              <a:rPr lang="en-US" altLang="en-US" sz="2000" dirty="0" smtClean="0"/>
              <a:t>Individuals with Disabilities Education Act (IDEA)</a:t>
            </a:r>
          </a:p>
          <a:p>
            <a:pPr lvl="1">
              <a:lnSpc>
                <a:spcPct val="90000"/>
              </a:lnSpc>
              <a:buFont typeface="Courier New" pitchFamily="49" charset="0"/>
              <a:buChar char="o"/>
            </a:pPr>
            <a:r>
              <a:rPr lang="en-US" altLang="en-US" sz="2000" dirty="0"/>
              <a:t>Individuals with Disabilities in Emergency Preparedness </a:t>
            </a:r>
            <a:r>
              <a:rPr lang="en-US" altLang="en-US" sz="2000" dirty="0" smtClean="0"/>
              <a:t>(Executive </a:t>
            </a:r>
            <a:r>
              <a:rPr lang="en-US" altLang="en-US" sz="2000" dirty="0"/>
              <a:t>Order </a:t>
            </a:r>
            <a:r>
              <a:rPr lang="en-US" altLang="en-US" sz="2000" dirty="0" smtClean="0"/>
              <a:t>No. 13347)</a:t>
            </a:r>
          </a:p>
          <a:p>
            <a:pPr lvl="1">
              <a:lnSpc>
                <a:spcPct val="90000"/>
              </a:lnSpc>
              <a:buFont typeface="Courier New" pitchFamily="49" charset="0"/>
              <a:buChar char="o"/>
            </a:pPr>
            <a:r>
              <a:rPr lang="en-US" altLang="en-US" sz="2000" dirty="0"/>
              <a:t>Nondiscrimination under Federal Grants and Programs (Section 504 of the Rehabilitation, Comprehensive Services, and Developmental Disabilities Act of </a:t>
            </a:r>
            <a:r>
              <a:rPr lang="en-US" altLang="en-US" sz="2000" dirty="0" smtClean="0"/>
              <a:t>1978)</a:t>
            </a:r>
          </a:p>
          <a:p>
            <a:pPr>
              <a:lnSpc>
                <a:spcPct val="90000"/>
              </a:lnSpc>
              <a:buFont typeface="Wingdings" panose="05000000000000000000" pitchFamily="2" charset="2"/>
              <a:buChar char="§"/>
            </a:pPr>
            <a:r>
              <a:rPr lang="en-US" altLang="en-US" sz="2800" b="1" dirty="0" smtClean="0">
                <a:solidFill>
                  <a:schemeClr val="accent3">
                    <a:lumMod val="75000"/>
                  </a:schemeClr>
                </a:solidFill>
              </a:rPr>
              <a:t>State</a:t>
            </a:r>
          </a:p>
          <a:p>
            <a:pPr lvl="1" eaLnBrk="1" hangingPunct="1">
              <a:buFont typeface="Courier New" pitchFamily="49" charset="0"/>
              <a:buChar char="o"/>
            </a:pPr>
            <a:r>
              <a:rPr lang="en-US" altLang="en-US" sz="2000" dirty="0" smtClean="0"/>
              <a:t>Education Code</a:t>
            </a:r>
          </a:p>
          <a:p>
            <a:pPr eaLnBrk="1" hangingPunct="1">
              <a:buFont typeface="Wingdings" panose="05000000000000000000" pitchFamily="2" charset="2"/>
              <a:buChar char="§"/>
            </a:pPr>
            <a:r>
              <a:rPr lang="en-US" altLang="en-US" sz="2800" b="1" dirty="0" smtClean="0">
                <a:solidFill>
                  <a:schemeClr val="accent4">
                    <a:lumMod val="75000"/>
                  </a:schemeClr>
                </a:solidFill>
              </a:rPr>
              <a:t>Local</a:t>
            </a:r>
          </a:p>
          <a:p>
            <a:pPr lvl="1" eaLnBrk="1" hangingPunct="1">
              <a:buFont typeface="Courier New" pitchFamily="49" charset="0"/>
              <a:buChar char="o"/>
            </a:pPr>
            <a:r>
              <a:rPr lang="en-US" altLang="en-US" sz="2000" dirty="0" smtClean="0"/>
              <a:t>Board of Education policies</a:t>
            </a:r>
          </a:p>
        </p:txBody>
      </p:sp>
    </p:spTree>
    <p:extLst>
      <p:ext uri="{BB962C8B-B14F-4D97-AF65-F5344CB8AC3E}">
        <p14:creationId xmlns:p14="http://schemas.microsoft.com/office/powerpoint/2010/main" val="42160637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99540" y="228183"/>
            <a:ext cx="8481848" cy="1143000"/>
          </a:xfrm>
        </p:spPr>
        <p:txBody>
          <a:bodyPr>
            <a:normAutofit fontScale="90000"/>
          </a:bodyPr>
          <a:lstStyle/>
          <a:p>
            <a:pPr eaLnBrk="1" hangingPunct="1"/>
            <a:r>
              <a:rPr lang="en-US" altLang="en-US" dirty="0" smtClean="0"/>
              <a:t>Comprehensive School EOPs Are Supported by Six Key Planning Principles </a:t>
            </a:r>
          </a:p>
        </p:txBody>
      </p:sp>
      <p:graphicFrame>
        <p:nvGraphicFramePr>
          <p:cNvPr id="4" name="Content Placeholder 6" descr="Supported by Leadership&#10;Collaborative Process&#10;Uses Assessments to Customize&#10;Takes an All-Hazards Approach&#10;Provides for Entire School Community&#10;Considers All Settings &amp; All Times&#10;"/>
          <p:cNvGraphicFramePr>
            <a:graphicFrameLocks/>
          </p:cNvGraphicFramePr>
          <p:nvPr>
            <p:extLst>
              <p:ext uri="{D42A27DB-BD31-4B8C-83A1-F6EECF244321}">
                <p14:modId xmlns:p14="http://schemas.microsoft.com/office/powerpoint/2010/main" val="4255033365"/>
              </p:ext>
            </p:extLst>
          </p:nvPr>
        </p:nvGraphicFramePr>
        <p:xfrm>
          <a:off x="1063617" y="1639610"/>
          <a:ext cx="7039857" cy="4530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7-Point Star 1" descr="Provides for Entire School Community"/>
          <p:cNvSpPr/>
          <p:nvPr/>
        </p:nvSpPr>
        <p:spPr>
          <a:xfrm>
            <a:off x="1592311" y="3720654"/>
            <a:ext cx="2585547" cy="1813035"/>
          </a:xfrm>
          <a:prstGeom prst="star7">
            <a:avLst/>
          </a:prstGeom>
          <a:no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66625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39277"/>
            <a:ext cx="8229600" cy="1143000"/>
          </a:xfrm>
        </p:spPr>
        <p:txBody>
          <a:bodyPr>
            <a:noAutofit/>
          </a:bodyPr>
          <a:lstStyle/>
          <a:p>
            <a:pPr eaLnBrk="1" hangingPunct="1"/>
            <a:r>
              <a:rPr lang="en-US" altLang="en-US" sz="4000" dirty="0" smtClean="0"/>
              <a:t>Connection to the Six Step </a:t>
            </a:r>
            <a:br>
              <a:rPr lang="en-US" altLang="en-US" sz="4000" dirty="0" smtClean="0"/>
            </a:br>
            <a:r>
              <a:rPr lang="en-US" altLang="en-US" sz="4000" dirty="0" smtClean="0"/>
              <a:t>Planning Process</a:t>
            </a:r>
          </a:p>
        </p:txBody>
      </p:sp>
      <p:pic>
        <p:nvPicPr>
          <p:cNvPr id="20483" name="Picture 2" descr="Six Step Planning Proce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 y="1463675"/>
            <a:ext cx="9028113" cy="462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6492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3511"/>
            <a:ext cx="8229600" cy="1143000"/>
          </a:xfrm>
        </p:spPr>
        <p:txBody>
          <a:bodyPr>
            <a:noAutofit/>
          </a:bodyPr>
          <a:lstStyle/>
          <a:p>
            <a:pPr eaLnBrk="1" hangingPunct="1"/>
            <a:r>
              <a:rPr lang="en-US" altLang="en-US" sz="4000" dirty="0" smtClean="0"/>
              <a:t>Step 1: Form a Collaborative </a:t>
            </a:r>
            <a:br>
              <a:rPr lang="en-US" altLang="en-US" sz="4000" dirty="0" smtClean="0"/>
            </a:br>
            <a:r>
              <a:rPr lang="en-US" altLang="en-US" sz="4000" dirty="0" smtClean="0"/>
              <a:t>Planning Team</a:t>
            </a:r>
          </a:p>
        </p:txBody>
      </p:sp>
      <p:sp>
        <p:nvSpPr>
          <p:cNvPr id="3" name="Content Placeholder 2"/>
          <p:cNvSpPr>
            <a:spLocks noGrp="1"/>
          </p:cNvSpPr>
          <p:nvPr>
            <p:ph idx="1"/>
          </p:nvPr>
        </p:nvSpPr>
        <p:spPr>
          <a:xfrm>
            <a:off x="457200" y="2948151"/>
            <a:ext cx="8229600" cy="3310759"/>
          </a:xfrm>
        </p:spPr>
        <p:txBody>
          <a:bodyPr rtlCol="0">
            <a:normAutofit fontScale="47500" lnSpcReduction="20000"/>
          </a:bodyPr>
          <a:lstStyle/>
          <a:p>
            <a:pPr marL="0" indent="0">
              <a:lnSpc>
                <a:spcPct val="120000"/>
              </a:lnSpc>
              <a:buNone/>
              <a:defRPr/>
            </a:pPr>
            <a:r>
              <a:rPr lang="en-US" sz="5300" b="1" dirty="0" smtClean="0"/>
              <a:t>Identify </a:t>
            </a:r>
            <a:r>
              <a:rPr lang="en-US" sz="5300" b="1" dirty="0"/>
              <a:t>the Core Planning </a:t>
            </a:r>
            <a:r>
              <a:rPr lang="en-US" sz="5300" b="1" dirty="0" smtClean="0"/>
              <a:t>Team</a:t>
            </a:r>
          </a:p>
          <a:p>
            <a:pPr marL="525463" lvl="1">
              <a:lnSpc>
                <a:spcPct val="120000"/>
              </a:lnSpc>
              <a:buFont typeface="Courier New" panose="02070309020205020404" pitchFamily="49" charset="0"/>
              <a:buChar char="o"/>
              <a:defRPr/>
            </a:pPr>
            <a:r>
              <a:rPr lang="en-US" sz="4400" dirty="0"/>
              <a:t>Determine community partners (such as first responders, mental health and public health professionals, as well as representatives from the disability community</a:t>
            </a:r>
            <a:r>
              <a:rPr lang="en-US" sz="4400" dirty="0" smtClean="0"/>
              <a:t>).</a:t>
            </a:r>
          </a:p>
          <a:p>
            <a:pPr marL="525463" lvl="1">
              <a:lnSpc>
                <a:spcPct val="120000"/>
              </a:lnSpc>
              <a:buFont typeface="Courier New" panose="02070309020205020404" pitchFamily="49" charset="0"/>
              <a:buChar char="o"/>
              <a:defRPr/>
            </a:pPr>
            <a:r>
              <a:rPr lang="en-US" sz="4400" dirty="0"/>
              <a:t>Consider including teachers, counselors, school nurses, individualized education program (IEP) case managers, school psychologists, and transportation providers in your team</a:t>
            </a:r>
            <a:r>
              <a:rPr lang="en-US" sz="4400" dirty="0" smtClean="0"/>
              <a:t>.</a:t>
            </a:r>
          </a:p>
          <a:p>
            <a:pPr marL="525463" lvl="1">
              <a:lnSpc>
                <a:spcPct val="120000"/>
              </a:lnSpc>
              <a:buFont typeface="Courier New" panose="02070309020205020404" pitchFamily="49" charset="0"/>
              <a:buChar char="o"/>
              <a:defRPr/>
            </a:pPr>
            <a:r>
              <a:rPr lang="en-US" sz="4400" dirty="0" smtClean="0"/>
              <a:t>Include </a:t>
            </a:r>
            <a:r>
              <a:rPr lang="en-US" sz="4400" dirty="0"/>
              <a:t>students with </a:t>
            </a:r>
            <a:r>
              <a:rPr lang="en-US" sz="4400" dirty="0" smtClean="0"/>
              <a:t>disabilities or other access and functional needs, </a:t>
            </a:r>
            <a:r>
              <a:rPr lang="en-US" sz="4400" dirty="0"/>
              <a:t>or their </a:t>
            </a:r>
            <a:r>
              <a:rPr lang="en-US" sz="4400" dirty="0" smtClean="0"/>
              <a:t>representatives, </a:t>
            </a:r>
            <a:r>
              <a:rPr lang="en-US" sz="4400" dirty="0"/>
              <a:t>in </a:t>
            </a:r>
            <a:r>
              <a:rPr lang="en-US" sz="4400" dirty="0" smtClean="0"/>
              <a:t>planning </a:t>
            </a:r>
            <a:r>
              <a:rPr lang="en-US" sz="4400" dirty="0"/>
              <a:t>activities.</a:t>
            </a:r>
          </a:p>
          <a:p>
            <a:pPr eaLnBrk="1" fontAlgn="auto" hangingPunct="1">
              <a:spcAft>
                <a:spcPts val="0"/>
              </a:spcAft>
              <a:buFont typeface="Arial"/>
              <a:buChar char="•"/>
              <a:defRPr/>
            </a:pPr>
            <a:endParaRPr lang="en-US" dirty="0"/>
          </a:p>
        </p:txBody>
      </p:sp>
      <p:pic>
        <p:nvPicPr>
          <p:cNvPr id="5" name="Picture 2" descr="Steps 1-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98613"/>
            <a:ext cx="8686800" cy="116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Oval 5" descr="Step 1 Form a Collaborative Planning Team"/>
          <p:cNvSpPr/>
          <p:nvPr/>
        </p:nvSpPr>
        <p:spPr>
          <a:xfrm>
            <a:off x="131763" y="1512248"/>
            <a:ext cx="1606550" cy="131762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extLst>
      <p:ext uri="{BB962C8B-B14F-4D97-AF65-F5344CB8AC3E}">
        <p14:creationId xmlns:p14="http://schemas.microsoft.com/office/powerpoint/2010/main" val="2840585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25622</TotalTime>
  <Words>6043</Words>
  <Application>Microsoft Office PowerPoint</Application>
  <PresentationFormat>On-screen Show (4:3)</PresentationFormat>
  <Paragraphs>574</Paragraphs>
  <Slides>34</Slides>
  <Notes>31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Emergency Operations Planning: Integrating the Needs of Students and Staff with Disabilities and Other Access and Functional Needs</vt:lpstr>
      <vt:lpstr>Presentation Outline</vt:lpstr>
      <vt:lpstr>Relevance of Topic</vt:lpstr>
      <vt:lpstr>Overview of Access and  Functional Needs</vt:lpstr>
      <vt:lpstr>Range and Types of Disabilities and  Access and Functional Needs</vt:lpstr>
      <vt:lpstr>Applicable Laws and Statutes</vt:lpstr>
      <vt:lpstr>Comprehensive School EOPs Are Supported by Six Key Planning Principles </vt:lpstr>
      <vt:lpstr>Connection to the Six Step  Planning Process</vt:lpstr>
      <vt:lpstr>Step 1: Form a Collaborative  Planning Team</vt:lpstr>
      <vt:lpstr>Identify the Core Planning Team and Form a Common Framework</vt:lpstr>
      <vt:lpstr>Define and Assign Roles and Responsibilities and Determine Regular Schedule of Meetings</vt:lpstr>
      <vt:lpstr>Step 2: Understand the Situation</vt:lpstr>
      <vt:lpstr>Conducting a Site Assessment</vt:lpstr>
      <vt:lpstr>Nine Areas to Guide a Site Assessment</vt:lpstr>
      <vt:lpstr>Conducting a Capacity Assessment</vt:lpstr>
      <vt:lpstr>Steps 3 &amp; 4: Develop Goals, Objectives, and Courses of Action </vt:lpstr>
      <vt:lpstr>Functional Annexes</vt:lpstr>
      <vt:lpstr>Evacuation Annex</vt:lpstr>
      <vt:lpstr>Evacuation Annex (cont.)</vt:lpstr>
      <vt:lpstr>Lockdown Annex</vt:lpstr>
      <vt:lpstr>Shelter-in-Place Annex</vt:lpstr>
      <vt:lpstr>Communications and Warning Annex</vt:lpstr>
      <vt:lpstr>Family Reunification Annex</vt:lpstr>
      <vt:lpstr>Recovery Annex</vt:lpstr>
      <vt:lpstr>Public Health, Medical, and Mental Health Annex</vt:lpstr>
      <vt:lpstr>Step 5: Plan Preparation, Review, and Approval</vt:lpstr>
      <vt:lpstr>Step 6: Plan Implementation and Maintenance</vt:lpstr>
      <vt:lpstr>Train Stakeholders on the Plan and Their Roles</vt:lpstr>
      <vt:lpstr>Exercise the Plan</vt:lpstr>
      <vt:lpstr>Family Educational Rights and  Privacy Act (FERPA)</vt:lpstr>
      <vt:lpstr>Health Insurance Portability and Accountability Act (HIPAA)</vt:lpstr>
      <vt:lpstr>Summary and Next Steps</vt:lpstr>
      <vt:lpstr>Further Information</vt:lpstr>
      <vt:lpstr>Acknowledgements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THE TITLE SLIDE</dc:title>
  <dc:creator>Maggie Bray</dc:creator>
  <cp:lastModifiedBy>Samantha Spinney</cp:lastModifiedBy>
  <cp:revision>348</cp:revision>
  <dcterms:created xsi:type="dcterms:W3CDTF">2013-06-19T17:39:02Z</dcterms:created>
  <dcterms:modified xsi:type="dcterms:W3CDTF">2014-09-30T12:49:39Z</dcterms:modified>
</cp:coreProperties>
</file>